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65" r:id="rId2"/>
    <p:sldId id="987" r:id="rId3"/>
    <p:sldId id="988" r:id="rId4"/>
    <p:sldId id="962" r:id="rId5"/>
    <p:sldId id="984" r:id="rId6"/>
    <p:sldId id="964" r:id="rId7"/>
    <p:sldId id="924" r:id="rId8"/>
    <p:sldId id="985" r:id="rId9"/>
    <p:sldId id="976" r:id="rId10"/>
    <p:sldId id="977" r:id="rId11"/>
    <p:sldId id="975" r:id="rId12"/>
    <p:sldId id="978" r:id="rId13"/>
    <p:sldId id="980" r:id="rId14"/>
    <p:sldId id="9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6" autoAdjust="0"/>
    <p:restoredTop sz="90782" autoAdjust="0"/>
  </p:normalViewPr>
  <p:slideViewPr>
    <p:cSldViewPr snapToGrid="0">
      <p:cViewPr varScale="1">
        <p:scale>
          <a:sx n="106" d="100"/>
          <a:sy n="106" d="100"/>
        </p:scale>
        <p:origin x="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16E46-B6DC-4F38-81B2-CFDE5EB58297}" type="datetimeFigureOut">
              <a:rPr lang="en-US" smtClean="0"/>
              <a:t>4/8/25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DE1B3-0819-4C91-8967-80A6B99546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5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12AE10-10B4-460B-A6CC-488249BA8B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38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DE1B3-0819-4C91-8967-80A6B99546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/>
              <a:t>https://www.datasciencecentral.com/roc-curve-explained-in-one-picture/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ADE1B3-0819-4C91-8967-80A6B99546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6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5F1E-E0CA-4B22-A76B-57FE849A30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57D6EE-885A-4D2B-B666-B7C98B8A7F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AD3D29-FFB8-4B23-B8B5-D1F61630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7961-202D-4AE9-B015-3EB36E6CFF39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66BB0-AECB-4431-835B-FF37D7806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F1923-8C31-4663-B310-AF01DF777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99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CB3FC-625F-40E8-B059-4415B89E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D413D-1290-4F07-A4CF-E4D7DC0CCB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43E7E-EB08-43F4-A11A-F7DDC8584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57234-08FF-47AA-A2CF-63014E5DA8B6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C93C6-558B-4988-8704-DA9E69E01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923D7-13CA-4861-9B44-0B5DD8B92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6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5EF48-D65A-41D8-90B2-BCDA7591F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F68C91-C182-4D80-85BE-FEAD98FA0F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94E67-84A1-4780-955B-468092A3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45DC9-917C-4537-A3EC-956944FDD878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76271-D052-4D25-BF45-A70BBE0A2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8D37-7EBC-4BCB-96EA-0B8B3F57D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1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0516C-DB85-4190-B9C5-0A017E8A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595E7-2D55-4D97-8233-2C9AF00C9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A687D-93E7-4BB4-910B-D8C9AB693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78462-6E2F-47D6-BFF1-914735889A1E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4669A-AB7D-4B50-932E-E9205B5DC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5131A-3001-481A-A226-54E7124F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40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AC7D-D13E-4486-8F4A-697E2D4CF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49D54-B699-42A1-86A8-F20F56A6DB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8B2E9-737B-4972-A23D-1C92933CE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114D7-DC26-4118-AA11-9A2F61B0ED20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C71B2-2E47-41A4-8A43-AE880A0AB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5B25-A4E4-45A9-A081-EBAE9B34C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4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02C0F-195F-40FE-887E-41B211095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882D6-4872-4E8A-8E5F-2B2BD3FA7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1A801-B365-4FE1-865A-32BB1D3C9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624AB5-1518-422C-BA8F-44584D252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E9B48-D7FB-4EDC-A5D1-774D07781D36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B1564A-BAC3-42C5-8BA6-208A8555A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D543D-02CE-474E-A742-A93DC69C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62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FFC6-8E8F-44CC-B627-E9C346814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E57B1-F7A4-477C-87EB-5551705B3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1BFAA-0BCB-48D6-AB5C-A2FAAC9A5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A3BB9-D750-4466-BFD7-72968D8B32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2847D2-044F-4970-A77F-CC3B049154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45742-5E42-43AC-8884-D47ED3996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A8449-863A-495E-8C87-997355D3B346}" type="datetime1">
              <a:rPr lang="en-US" smtClean="0"/>
              <a:t>4/8/25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FD20E-7756-41D4-A779-C5F324A03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603764-E15D-49CE-80A0-CF6CBDBD5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15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CEE8B-7475-4ADB-8751-511BB31C6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D70E2-F9CD-460B-AC92-3EBC000F1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AF11-6EEC-416E-B9D0-CDEB31F43D98}" type="datetime1">
              <a:rPr lang="en-US" smtClean="0"/>
              <a:t>4/8/25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F2200-278B-4D3D-B530-330BBB39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53DB7-578C-42F9-8357-BCEF4155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82ADD0-E087-4E97-86A0-C3C677DCA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E9D49-AF32-4488-8DB1-B3D79A1CC4D7}" type="datetime1">
              <a:rPr lang="en-US" smtClean="0"/>
              <a:t>4/8/25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892B7-4CE3-4C79-A3AA-30A790AEF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E2E78-422F-47A7-A9E4-461F1A3F7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4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A0F5-0F2C-4289-86A6-5ACBAD22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446CD-AF05-4BF3-9178-C01B5BC6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2E6BEF-A7EE-4F44-B2C9-BA961F2C62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C6F9C-D874-46B2-8910-B86502E8E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E7B7E-C871-47DF-A1B9-20147DA8022C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174D5-91AE-4A56-A144-180CE9AF2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B39B9C-B312-4AA7-A17B-E6B483877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5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FA39-AF51-437D-972F-AC9C9E66B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01BB8D-99B0-457D-96D8-E000C18927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0D2B9-939E-4F65-B913-FFE7A96AE9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F6E30A-438B-4F26-A6C4-B81D7AFB0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1A15-9228-49A4-9535-0E9B401CC479}" type="datetime1">
              <a:rPr lang="en-US" smtClean="0"/>
              <a:t>4/8/25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98C3F-0860-43EB-8342-E3CA78D5E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B94004-3486-4F1F-9E14-A6C7F67B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6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785711-2FFA-4315-81D0-9CC3C5C5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318B0-0690-4F87-A7C8-D0113B094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6C587-B298-4DAD-B1C6-D5FE8FD54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6C07E-9AAA-4D9F-98CD-CF8BDC66B4D0}" type="datetime1">
              <a:rPr lang="en-US" smtClean="0"/>
              <a:t>4/8/25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DD906-D0DE-407B-83F3-777DE36310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F2B278-51BB-467B-86F3-58EB6882B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C584D-CD7F-49AE-821E-F9A9A0F4C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AF1E-5441-420D-BB96-8C0BDFEAA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85801"/>
            <a:ext cx="10629900" cy="2795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Prediction modeling applied to </a:t>
            </a:r>
            <a:b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non-cancerous genitourinary conditions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DE963F-4116-45AC-88B0-C6A3DECD4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6731"/>
            <a:ext cx="9144000" cy="135580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Jim Hokanson, PhD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Assistant Professor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Biomedical Engineering</a:t>
            </a:r>
          </a:p>
          <a:p>
            <a:pPr>
              <a:spcBef>
                <a:spcPts val="0"/>
              </a:spcBef>
            </a:pPr>
            <a:r>
              <a:rPr lang="en-US" sz="3200" dirty="0"/>
              <a:t>@JimHokanson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31EAC3-1A80-4CA4-B05F-A6EAA0B0E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63" y="6424266"/>
            <a:ext cx="2743200" cy="365125"/>
          </a:xfrm>
        </p:spPr>
        <p:txBody>
          <a:bodyPr/>
          <a:lstStyle/>
          <a:p>
            <a:fld id="{74388AE2-641F-49EE-8C8D-BE007A339685}" type="slidenum">
              <a:rPr lang="en-US" smtClean="0"/>
              <a:t>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40FB0-B94F-4A20-AA99-1BC3DE7312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3649"/>
          <a:stretch/>
        </p:blipFill>
        <p:spPr>
          <a:xfrm>
            <a:off x="8465103" y="5051276"/>
            <a:ext cx="2657556" cy="1630587"/>
          </a:xfrm>
          <a:prstGeom prst="rect">
            <a:avLst/>
          </a:prstGeom>
        </p:spPr>
      </p:pic>
      <p:pic>
        <p:nvPicPr>
          <p:cNvPr id="6" name="Picture 29">
            <a:extLst>
              <a:ext uri="{FF2B5EF4-FFF2-40B4-BE49-F238E27FC236}">
                <a16:creationId xmlns:a16="http://schemas.microsoft.com/office/drawing/2014/main" id="{8EF11B32-1405-4D7A-942C-677B883FE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881" y="5162533"/>
            <a:ext cx="1776412" cy="140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218FA13-53B2-42E2-A54A-040395AD45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867" y="5990532"/>
            <a:ext cx="3092795" cy="1014985"/>
          </a:xfrm>
          <a:prstGeom prst="rect">
            <a:avLst/>
          </a:prstGeom>
        </p:spPr>
      </p:pic>
      <p:sp>
        <p:nvSpPr>
          <p:cNvPr id="8" name="Rectangle 14">
            <a:extLst>
              <a:ext uri="{FF2B5EF4-FFF2-40B4-BE49-F238E27FC236}">
                <a16:creationId xmlns:a16="http://schemas.microsoft.com/office/drawing/2014/main" id="{B80FE917-A606-4CC4-8200-26611C8C39AD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5039" y="206601"/>
            <a:ext cx="8226425" cy="82551"/>
          </a:xfrm>
          <a:prstGeom prst="rect">
            <a:avLst/>
          </a:prstGeom>
          <a:gradFill rotWithShape="0">
            <a:gsLst>
              <a:gs pos="0">
                <a:srgbClr val="003876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charset="0"/>
            </a:endParaRPr>
          </a:p>
        </p:txBody>
      </p:sp>
      <p:sp>
        <p:nvSpPr>
          <p:cNvPr id="9" name="Rectangle 15">
            <a:extLst>
              <a:ext uri="{FF2B5EF4-FFF2-40B4-BE49-F238E27FC236}">
                <a16:creationId xmlns:a16="http://schemas.microsoft.com/office/drawing/2014/main" id="{735F1F96-98DA-4C4B-A0F3-C4E661570C34}"/>
              </a:ext>
            </a:extLst>
          </p:cNvPr>
          <p:cNvSpPr>
            <a:spLocks noChangeArrowheads="1"/>
          </p:cNvSpPr>
          <p:nvPr/>
        </p:nvSpPr>
        <p:spPr bwMode="gray">
          <a:xfrm rot="5400000">
            <a:off x="-1858111" y="2566988"/>
            <a:ext cx="4762500" cy="76200"/>
          </a:xfrm>
          <a:prstGeom prst="rect">
            <a:avLst/>
          </a:prstGeom>
          <a:gradFill rotWithShape="0">
            <a:gsLst>
              <a:gs pos="0">
                <a:srgbClr val="02653B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 eaLnBrk="1" hangingPunct="1"/>
            <a:endParaRPr kumimoji="1" lang="en-US" sz="24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7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DF19A-855D-0C96-503E-F4DD78678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E654C-D075-9D74-6FD7-C0689D396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190"/>
            <a:ext cx="10515600" cy="108481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Things to Know: 2) Accuracy of probabilities for binary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F2AE7-2FF6-941F-A88F-C77E74F21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BD4BF9-F79B-DD65-BDAF-0D1AA4DF183D}"/>
              </a:ext>
            </a:extLst>
          </p:cNvPr>
          <p:cNvSpPr txBox="1"/>
          <p:nvPr/>
        </p:nvSpPr>
        <p:spPr>
          <a:xfrm>
            <a:off x="0" y="1143000"/>
            <a:ext cx="118147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/>
              <a:t>Calibration – for a given probability estimate, how accurate is that value?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D62291-87BE-E1BC-C6B2-6E6AE4259704}"/>
              </a:ext>
            </a:extLst>
          </p:cNvPr>
          <p:cNvSpPr txBox="1"/>
          <p:nvPr/>
        </p:nvSpPr>
        <p:spPr>
          <a:xfrm>
            <a:off x="0" y="6472525"/>
            <a:ext cx="543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Grobman et al. 2007 O&amp;G, Harris et al. 2019 AJOG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D1AC19-4A8A-4BE7-59A3-9710C3FF5E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525" y="1666815"/>
            <a:ext cx="7445009" cy="46895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1C58FD-6082-A50D-D229-BC80E6BEF888}"/>
              </a:ext>
            </a:extLst>
          </p:cNvPr>
          <p:cNvSpPr txBox="1"/>
          <p:nvPr/>
        </p:nvSpPr>
        <p:spPr>
          <a:xfrm>
            <a:off x="79129" y="1721629"/>
            <a:ext cx="3600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Often visually inspected, not quantified.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D1C256-39E1-3586-D2E2-B4A4CDF85E27}"/>
              </a:ext>
            </a:extLst>
          </p:cNvPr>
          <p:cNvSpPr txBox="1"/>
          <p:nvPr/>
        </p:nvSpPr>
        <p:spPr>
          <a:xfrm>
            <a:off x="5120633" y="1878563"/>
            <a:ext cx="34519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C-Index/AUC: 0.72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696345-ED74-A299-B45E-D51F557781DF}"/>
              </a:ext>
            </a:extLst>
          </p:cNvPr>
          <p:cNvSpPr txBox="1"/>
          <p:nvPr/>
        </p:nvSpPr>
        <p:spPr>
          <a:xfrm>
            <a:off x="8283178" y="3620655"/>
            <a:ext cx="197418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ideal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9A4EC4-01F4-5311-47FD-6BBFF78B5102}"/>
              </a:ext>
            </a:extLst>
          </p:cNvPr>
          <p:cNvSpPr txBox="1"/>
          <p:nvPr/>
        </p:nvSpPr>
        <p:spPr>
          <a:xfrm>
            <a:off x="8262476" y="4394886"/>
            <a:ext cx="2747261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/>
              <a:t>grouped patients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42826-F486-9790-4F1E-767BCFA110BD}"/>
              </a:ext>
            </a:extLst>
          </p:cNvPr>
          <p:cNvSpPr txBox="1"/>
          <p:nvPr/>
        </p:nvSpPr>
        <p:spPr>
          <a:xfrm>
            <a:off x="5154716" y="5996035"/>
            <a:ext cx="61482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Predicted Probability of Successful VBAC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460B3-1500-0E0B-16BE-30456FC1E64A}"/>
              </a:ext>
            </a:extLst>
          </p:cNvPr>
          <p:cNvSpPr txBox="1"/>
          <p:nvPr/>
        </p:nvSpPr>
        <p:spPr>
          <a:xfrm rot="16200000">
            <a:off x="2239348" y="3242982"/>
            <a:ext cx="335206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Observed proportion with successful VBAC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8B718B-5C5A-E1B9-D08C-D74FCBA1F752}"/>
              </a:ext>
            </a:extLst>
          </p:cNvPr>
          <p:cNvSpPr txBox="1"/>
          <p:nvPr/>
        </p:nvSpPr>
        <p:spPr>
          <a:xfrm>
            <a:off x="129481" y="3709074"/>
            <a:ext cx="3449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VBAC: </a:t>
            </a:r>
            <a:r>
              <a:rPr lang="en-US" sz="2400" dirty="0"/>
              <a:t>vaginal birth after cesarean (on subsequent pregnancy)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856C9D-6BC1-E03B-2F63-622ADFDDE864}"/>
              </a:ext>
            </a:extLst>
          </p:cNvPr>
          <p:cNvSpPr txBox="1"/>
          <p:nvPr/>
        </p:nvSpPr>
        <p:spPr>
          <a:xfrm>
            <a:off x="4368775" y="4842069"/>
            <a:ext cx="411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6EDAAE-B656-0A53-50D3-04A7A820BEAE}"/>
              </a:ext>
            </a:extLst>
          </p:cNvPr>
          <p:cNvSpPr txBox="1"/>
          <p:nvPr/>
        </p:nvSpPr>
        <p:spPr>
          <a:xfrm>
            <a:off x="4368775" y="1763559"/>
            <a:ext cx="4114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EE8F6D-B452-D736-2F01-E344EFDB6E46}"/>
              </a:ext>
            </a:extLst>
          </p:cNvPr>
          <p:cNvSpPr txBox="1"/>
          <p:nvPr/>
        </p:nvSpPr>
        <p:spPr>
          <a:xfrm>
            <a:off x="4307072" y="4206120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0.2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946B96-47DD-99F9-B45D-3C47794D4EF3}"/>
              </a:ext>
            </a:extLst>
          </p:cNvPr>
          <p:cNvSpPr txBox="1"/>
          <p:nvPr/>
        </p:nvSpPr>
        <p:spPr>
          <a:xfrm>
            <a:off x="4307072" y="3579817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0.4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76A3C6-D86B-5BDE-9EEB-8E0696033EA3}"/>
              </a:ext>
            </a:extLst>
          </p:cNvPr>
          <p:cNvSpPr txBox="1"/>
          <p:nvPr/>
        </p:nvSpPr>
        <p:spPr>
          <a:xfrm>
            <a:off x="4307072" y="2969111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0.6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B2D773-14CE-CF58-4E22-D489F2B39C66}"/>
              </a:ext>
            </a:extLst>
          </p:cNvPr>
          <p:cNvSpPr txBox="1"/>
          <p:nvPr/>
        </p:nvSpPr>
        <p:spPr>
          <a:xfrm>
            <a:off x="4307072" y="2384336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0.8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9C0C5FD-A235-7BB8-FEAA-AA0CD56DEB9F}"/>
              </a:ext>
            </a:extLst>
          </p:cNvPr>
          <p:cNvSpPr txBox="1"/>
          <p:nvPr/>
        </p:nvSpPr>
        <p:spPr>
          <a:xfrm>
            <a:off x="9659421" y="5687695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0.8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DF4D62-B64E-844E-62CF-18CFA028B561}"/>
              </a:ext>
            </a:extLst>
          </p:cNvPr>
          <p:cNvSpPr txBox="1"/>
          <p:nvPr/>
        </p:nvSpPr>
        <p:spPr>
          <a:xfrm>
            <a:off x="8485249" y="5687695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0.6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FC8AF1-93AB-ABFC-1682-3C2AC87160F0}"/>
              </a:ext>
            </a:extLst>
          </p:cNvPr>
          <p:cNvSpPr txBox="1"/>
          <p:nvPr/>
        </p:nvSpPr>
        <p:spPr>
          <a:xfrm>
            <a:off x="10780427" y="5687695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542A1E-485D-64D4-D25C-5225E1648ECE}"/>
              </a:ext>
            </a:extLst>
          </p:cNvPr>
          <p:cNvSpPr txBox="1"/>
          <p:nvPr/>
        </p:nvSpPr>
        <p:spPr>
          <a:xfrm>
            <a:off x="7295677" y="5687695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0.4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8ED5B6-82E1-FAA1-1116-882D836E5A57}"/>
              </a:ext>
            </a:extLst>
          </p:cNvPr>
          <p:cNvSpPr txBox="1"/>
          <p:nvPr/>
        </p:nvSpPr>
        <p:spPr>
          <a:xfrm>
            <a:off x="6129248" y="5687695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0.2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5CF1CB6-14C9-A5E1-2C73-77D4B6159CA6}"/>
              </a:ext>
            </a:extLst>
          </p:cNvPr>
          <p:cNvSpPr txBox="1"/>
          <p:nvPr/>
        </p:nvSpPr>
        <p:spPr>
          <a:xfrm>
            <a:off x="5038808" y="5687695"/>
            <a:ext cx="53488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1BDB585-1997-46C3-8193-989A0BC6FD9B}"/>
              </a:ext>
            </a:extLst>
          </p:cNvPr>
          <p:cNvGrpSpPr/>
          <p:nvPr/>
        </p:nvGrpSpPr>
        <p:grpSpPr>
          <a:xfrm>
            <a:off x="4953000" y="2308562"/>
            <a:ext cx="3013006" cy="3282613"/>
            <a:chOff x="4953000" y="2308562"/>
            <a:chExt cx="3013006" cy="328261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B5042A-3455-4F4C-9D2E-ADCE06C4DCFA}"/>
                </a:ext>
              </a:extLst>
            </p:cNvPr>
            <p:cNvCxnSpPr/>
            <p:nvPr/>
          </p:nvCxnSpPr>
          <p:spPr>
            <a:xfrm flipV="1">
              <a:off x="7534275" y="3324225"/>
              <a:ext cx="0" cy="226695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D40BBD0-D3A0-4455-9B74-00FF7F7B42D0}"/>
                </a:ext>
              </a:extLst>
            </p:cNvPr>
            <p:cNvCxnSpPr>
              <a:cxnSpLocks/>
            </p:cNvCxnSpPr>
            <p:nvPr/>
          </p:nvCxnSpPr>
          <p:spPr>
            <a:xfrm>
              <a:off x="4953000" y="3324225"/>
              <a:ext cx="2571833" cy="1428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CA45C8-F930-4DB8-B66B-FD4683A6F480}"/>
                </a:ext>
              </a:extLst>
            </p:cNvPr>
            <p:cNvSpPr txBox="1"/>
            <p:nvPr/>
          </p:nvSpPr>
          <p:spPr>
            <a:xfrm>
              <a:off x="4963685" y="2308562"/>
              <a:ext cx="300232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</a:rPr>
                <a:t>Model is pessimistic at 40% (actual is closer to 55% success)</a:t>
              </a: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7CDB0E3-5AC1-4791-A28F-14C753EC6176}"/>
              </a:ext>
            </a:extLst>
          </p:cNvPr>
          <p:cNvCxnSpPr/>
          <p:nvPr/>
        </p:nvCxnSpPr>
        <p:spPr>
          <a:xfrm flipV="1">
            <a:off x="4953000" y="1805709"/>
            <a:ext cx="6349988" cy="3320473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E8BE717-4ED4-4906-A71F-540414DF34B1}"/>
              </a:ext>
            </a:extLst>
          </p:cNvPr>
          <p:cNvCxnSpPr>
            <a:cxnSpLocks/>
          </p:cNvCxnSpPr>
          <p:nvPr/>
        </p:nvCxnSpPr>
        <p:spPr>
          <a:xfrm>
            <a:off x="7827643" y="3873181"/>
            <a:ext cx="414668" cy="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AB16858-5DB0-4547-BAB2-B7F67C64F11B}"/>
              </a:ext>
            </a:extLst>
          </p:cNvPr>
          <p:cNvSpPr/>
          <p:nvPr/>
        </p:nvSpPr>
        <p:spPr>
          <a:xfrm>
            <a:off x="5905500" y="2809875"/>
            <a:ext cx="3119438" cy="1357842"/>
          </a:xfrm>
          <a:custGeom>
            <a:avLst/>
            <a:gdLst>
              <a:gd name="connsiteX0" fmla="*/ 0 w 3119438"/>
              <a:gd name="connsiteY0" fmla="*/ 1352550 h 1357842"/>
              <a:gd name="connsiteX1" fmla="*/ 23813 w 3119438"/>
              <a:gd name="connsiteY1" fmla="*/ 1357313 h 1357842"/>
              <a:gd name="connsiteX2" fmla="*/ 66675 w 3119438"/>
              <a:gd name="connsiteY2" fmla="*/ 1333500 h 1357842"/>
              <a:gd name="connsiteX3" fmla="*/ 95250 w 3119438"/>
              <a:gd name="connsiteY3" fmla="*/ 1319213 h 1357842"/>
              <a:gd name="connsiteX4" fmla="*/ 128588 w 3119438"/>
              <a:gd name="connsiteY4" fmla="*/ 1295400 h 1357842"/>
              <a:gd name="connsiteX5" fmla="*/ 142875 w 3119438"/>
              <a:gd name="connsiteY5" fmla="*/ 1281113 h 1357842"/>
              <a:gd name="connsiteX6" fmla="*/ 195263 w 3119438"/>
              <a:gd name="connsiteY6" fmla="*/ 1247775 h 1357842"/>
              <a:gd name="connsiteX7" fmla="*/ 247650 w 3119438"/>
              <a:gd name="connsiteY7" fmla="*/ 1238250 h 1357842"/>
              <a:gd name="connsiteX8" fmla="*/ 285750 w 3119438"/>
              <a:gd name="connsiteY8" fmla="*/ 1209675 h 1357842"/>
              <a:gd name="connsiteX9" fmla="*/ 309563 w 3119438"/>
              <a:gd name="connsiteY9" fmla="*/ 1200150 h 1357842"/>
              <a:gd name="connsiteX10" fmla="*/ 328613 w 3119438"/>
              <a:gd name="connsiteY10" fmla="*/ 1185863 h 1357842"/>
              <a:gd name="connsiteX11" fmla="*/ 357188 w 3119438"/>
              <a:gd name="connsiteY11" fmla="*/ 1171575 h 1357842"/>
              <a:gd name="connsiteX12" fmla="*/ 371475 w 3119438"/>
              <a:gd name="connsiteY12" fmla="*/ 1157288 h 1357842"/>
              <a:gd name="connsiteX13" fmla="*/ 395288 w 3119438"/>
              <a:gd name="connsiteY13" fmla="*/ 1147763 h 1357842"/>
              <a:gd name="connsiteX14" fmla="*/ 442913 w 3119438"/>
              <a:gd name="connsiteY14" fmla="*/ 1123950 h 1357842"/>
              <a:gd name="connsiteX15" fmla="*/ 447675 w 3119438"/>
              <a:gd name="connsiteY15" fmla="*/ 1109663 h 1357842"/>
              <a:gd name="connsiteX16" fmla="*/ 485775 w 3119438"/>
              <a:gd name="connsiteY16" fmla="*/ 1085850 h 1357842"/>
              <a:gd name="connsiteX17" fmla="*/ 509588 w 3119438"/>
              <a:gd name="connsiteY17" fmla="*/ 1071563 h 1357842"/>
              <a:gd name="connsiteX18" fmla="*/ 528638 w 3119438"/>
              <a:gd name="connsiteY18" fmla="*/ 1057275 h 1357842"/>
              <a:gd name="connsiteX19" fmla="*/ 542925 w 3119438"/>
              <a:gd name="connsiteY19" fmla="*/ 1052513 h 1357842"/>
              <a:gd name="connsiteX20" fmla="*/ 576263 w 3119438"/>
              <a:gd name="connsiteY20" fmla="*/ 1042988 h 1357842"/>
              <a:gd name="connsiteX21" fmla="*/ 590550 w 3119438"/>
              <a:gd name="connsiteY21" fmla="*/ 1038225 h 1357842"/>
              <a:gd name="connsiteX22" fmla="*/ 604838 w 3119438"/>
              <a:gd name="connsiteY22" fmla="*/ 1028700 h 1357842"/>
              <a:gd name="connsiteX23" fmla="*/ 633413 w 3119438"/>
              <a:gd name="connsiteY23" fmla="*/ 1019175 h 1357842"/>
              <a:gd name="connsiteX24" fmla="*/ 681038 w 3119438"/>
              <a:gd name="connsiteY24" fmla="*/ 1000125 h 1357842"/>
              <a:gd name="connsiteX25" fmla="*/ 719138 w 3119438"/>
              <a:gd name="connsiteY25" fmla="*/ 962025 h 1357842"/>
              <a:gd name="connsiteX26" fmla="*/ 790575 w 3119438"/>
              <a:gd name="connsiteY26" fmla="*/ 923925 h 1357842"/>
              <a:gd name="connsiteX27" fmla="*/ 814388 w 3119438"/>
              <a:gd name="connsiteY27" fmla="*/ 909638 h 1357842"/>
              <a:gd name="connsiteX28" fmla="*/ 862013 w 3119438"/>
              <a:gd name="connsiteY28" fmla="*/ 871538 h 1357842"/>
              <a:gd name="connsiteX29" fmla="*/ 876300 w 3119438"/>
              <a:gd name="connsiteY29" fmla="*/ 852488 h 1357842"/>
              <a:gd name="connsiteX30" fmla="*/ 900113 w 3119438"/>
              <a:gd name="connsiteY30" fmla="*/ 847725 h 1357842"/>
              <a:gd name="connsiteX31" fmla="*/ 928688 w 3119438"/>
              <a:gd name="connsiteY31" fmla="*/ 833438 h 1357842"/>
              <a:gd name="connsiteX32" fmla="*/ 966788 w 3119438"/>
              <a:gd name="connsiteY32" fmla="*/ 819150 h 1357842"/>
              <a:gd name="connsiteX33" fmla="*/ 985838 w 3119438"/>
              <a:gd name="connsiteY33" fmla="*/ 804863 h 1357842"/>
              <a:gd name="connsiteX34" fmla="*/ 1023938 w 3119438"/>
              <a:gd name="connsiteY34" fmla="*/ 795338 h 1357842"/>
              <a:gd name="connsiteX35" fmla="*/ 1076325 w 3119438"/>
              <a:gd name="connsiteY35" fmla="*/ 771525 h 1357842"/>
              <a:gd name="connsiteX36" fmla="*/ 1090613 w 3119438"/>
              <a:gd name="connsiteY36" fmla="*/ 762000 h 1357842"/>
              <a:gd name="connsiteX37" fmla="*/ 1109663 w 3119438"/>
              <a:gd name="connsiteY37" fmla="*/ 757238 h 1357842"/>
              <a:gd name="connsiteX38" fmla="*/ 1128713 w 3119438"/>
              <a:gd name="connsiteY38" fmla="*/ 747713 h 1357842"/>
              <a:gd name="connsiteX39" fmla="*/ 1200150 w 3119438"/>
              <a:gd name="connsiteY39" fmla="*/ 733425 h 1357842"/>
              <a:gd name="connsiteX40" fmla="*/ 1271588 w 3119438"/>
              <a:gd name="connsiteY40" fmla="*/ 700088 h 1357842"/>
              <a:gd name="connsiteX41" fmla="*/ 1290638 w 3119438"/>
              <a:gd name="connsiteY41" fmla="*/ 690563 h 1357842"/>
              <a:gd name="connsiteX42" fmla="*/ 1314450 w 3119438"/>
              <a:gd name="connsiteY42" fmla="*/ 676275 h 1357842"/>
              <a:gd name="connsiteX43" fmla="*/ 1328738 w 3119438"/>
              <a:gd name="connsiteY43" fmla="*/ 671513 h 1357842"/>
              <a:gd name="connsiteX44" fmla="*/ 1390650 w 3119438"/>
              <a:gd name="connsiteY44" fmla="*/ 647700 h 1357842"/>
              <a:gd name="connsiteX45" fmla="*/ 1419225 w 3119438"/>
              <a:gd name="connsiteY45" fmla="*/ 628650 h 1357842"/>
              <a:gd name="connsiteX46" fmla="*/ 1452563 w 3119438"/>
              <a:gd name="connsiteY46" fmla="*/ 619125 h 1357842"/>
              <a:gd name="connsiteX47" fmla="*/ 1476375 w 3119438"/>
              <a:gd name="connsiteY47" fmla="*/ 604838 h 1357842"/>
              <a:gd name="connsiteX48" fmla="*/ 1495425 w 3119438"/>
              <a:gd name="connsiteY48" fmla="*/ 595313 h 1357842"/>
              <a:gd name="connsiteX49" fmla="*/ 1538288 w 3119438"/>
              <a:gd name="connsiteY49" fmla="*/ 561975 h 1357842"/>
              <a:gd name="connsiteX50" fmla="*/ 1557338 w 3119438"/>
              <a:gd name="connsiteY50" fmla="*/ 547688 h 1357842"/>
              <a:gd name="connsiteX51" fmla="*/ 1585913 w 3119438"/>
              <a:gd name="connsiteY51" fmla="*/ 523875 h 1357842"/>
              <a:gd name="connsiteX52" fmla="*/ 1638300 w 3119438"/>
              <a:gd name="connsiteY52" fmla="*/ 504825 h 1357842"/>
              <a:gd name="connsiteX53" fmla="*/ 1666875 w 3119438"/>
              <a:gd name="connsiteY53" fmla="*/ 485775 h 1357842"/>
              <a:gd name="connsiteX54" fmla="*/ 1690688 w 3119438"/>
              <a:gd name="connsiteY54" fmla="*/ 466725 h 1357842"/>
              <a:gd name="connsiteX55" fmla="*/ 1757363 w 3119438"/>
              <a:gd name="connsiteY55" fmla="*/ 447675 h 1357842"/>
              <a:gd name="connsiteX56" fmla="*/ 1781175 w 3119438"/>
              <a:gd name="connsiteY56" fmla="*/ 438150 h 1357842"/>
              <a:gd name="connsiteX57" fmla="*/ 1819275 w 3119438"/>
              <a:gd name="connsiteY57" fmla="*/ 419100 h 1357842"/>
              <a:gd name="connsiteX58" fmla="*/ 1833563 w 3119438"/>
              <a:gd name="connsiteY58" fmla="*/ 414338 h 1357842"/>
              <a:gd name="connsiteX59" fmla="*/ 1885950 w 3119438"/>
              <a:gd name="connsiteY59" fmla="*/ 385763 h 1357842"/>
              <a:gd name="connsiteX60" fmla="*/ 1900238 w 3119438"/>
              <a:gd name="connsiteY60" fmla="*/ 381000 h 1357842"/>
              <a:gd name="connsiteX61" fmla="*/ 1919288 w 3119438"/>
              <a:gd name="connsiteY61" fmla="*/ 361950 h 1357842"/>
              <a:gd name="connsiteX62" fmla="*/ 1938338 w 3119438"/>
              <a:gd name="connsiteY62" fmla="*/ 357188 h 1357842"/>
              <a:gd name="connsiteX63" fmla="*/ 2014538 w 3119438"/>
              <a:gd name="connsiteY63" fmla="*/ 333375 h 1357842"/>
              <a:gd name="connsiteX64" fmla="*/ 2038350 w 3119438"/>
              <a:gd name="connsiteY64" fmla="*/ 328613 h 1357842"/>
              <a:gd name="connsiteX65" fmla="*/ 2076450 w 3119438"/>
              <a:gd name="connsiteY65" fmla="*/ 309563 h 1357842"/>
              <a:gd name="connsiteX66" fmla="*/ 2114550 w 3119438"/>
              <a:gd name="connsiteY66" fmla="*/ 295275 h 1357842"/>
              <a:gd name="connsiteX67" fmla="*/ 2133600 w 3119438"/>
              <a:gd name="connsiteY67" fmla="*/ 285750 h 1357842"/>
              <a:gd name="connsiteX68" fmla="*/ 2181225 w 3119438"/>
              <a:gd name="connsiteY68" fmla="*/ 271463 h 1357842"/>
              <a:gd name="connsiteX69" fmla="*/ 2224088 w 3119438"/>
              <a:gd name="connsiteY69" fmla="*/ 252413 h 1357842"/>
              <a:gd name="connsiteX70" fmla="*/ 2305050 w 3119438"/>
              <a:gd name="connsiteY70" fmla="*/ 233363 h 1357842"/>
              <a:gd name="connsiteX71" fmla="*/ 2338388 w 3119438"/>
              <a:gd name="connsiteY71" fmla="*/ 223838 h 1357842"/>
              <a:gd name="connsiteX72" fmla="*/ 2400300 w 3119438"/>
              <a:gd name="connsiteY72" fmla="*/ 214313 h 1357842"/>
              <a:gd name="connsiteX73" fmla="*/ 2452688 w 3119438"/>
              <a:gd name="connsiteY73" fmla="*/ 195263 h 1357842"/>
              <a:gd name="connsiteX74" fmla="*/ 2476500 w 3119438"/>
              <a:gd name="connsiteY74" fmla="*/ 180975 h 1357842"/>
              <a:gd name="connsiteX75" fmla="*/ 2490788 w 3119438"/>
              <a:gd name="connsiteY75" fmla="*/ 176213 h 1357842"/>
              <a:gd name="connsiteX76" fmla="*/ 2509838 w 3119438"/>
              <a:gd name="connsiteY76" fmla="*/ 166688 h 1357842"/>
              <a:gd name="connsiteX77" fmla="*/ 2552700 w 3119438"/>
              <a:gd name="connsiteY77" fmla="*/ 142875 h 1357842"/>
              <a:gd name="connsiteX78" fmla="*/ 2609850 w 3119438"/>
              <a:gd name="connsiteY78" fmla="*/ 128588 h 1357842"/>
              <a:gd name="connsiteX79" fmla="*/ 2633663 w 3119438"/>
              <a:gd name="connsiteY79" fmla="*/ 119063 h 1357842"/>
              <a:gd name="connsiteX80" fmla="*/ 2681288 w 3119438"/>
              <a:gd name="connsiteY80" fmla="*/ 95250 h 1357842"/>
              <a:gd name="connsiteX81" fmla="*/ 2752725 w 3119438"/>
              <a:gd name="connsiteY81" fmla="*/ 85725 h 1357842"/>
              <a:gd name="connsiteX82" fmla="*/ 2767013 w 3119438"/>
              <a:gd name="connsiteY82" fmla="*/ 80963 h 1357842"/>
              <a:gd name="connsiteX83" fmla="*/ 2938463 w 3119438"/>
              <a:gd name="connsiteY83" fmla="*/ 66675 h 1357842"/>
              <a:gd name="connsiteX84" fmla="*/ 2957513 w 3119438"/>
              <a:gd name="connsiteY84" fmla="*/ 57150 h 1357842"/>
              <a:gd name="connsiteX85" fmla="*/ 2995613 w 3119438"/>
              <a:gd name="connsiteY85" fmla="*/ 47625 h 1357842"/>
              <a:gd name="connsiteX86" fmla="*/ 3038475 w 3119438"/>
              <a:gd name="connsiteY86" fmla="*/ 33338 h 1357842"/>
              <a:gd name="connsiteX87" fmla="*/ 3076575 w 3119438"/>
              <a:gd name="connsiteY87" fmla="*/ 19050 h 1357842"/>
              <a:gd name="connsiteX88" fmla="*/ 3100388 w 3119438"/>
              <a:gd name="connsiteY88" fmla="*/ 4763 h 1357842"/>
              <a:gd name="connsiteX89" fmla="*/ 3119438 w 3119438"/>
              <a:gd name="connsiteY89" fmla="*/ 0 h 135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3119438" h="1357842">
                <a:moveTo>
                  <a:pt x="0" y="1352550"/>
                </a:moveTo>
                <a:cubicBezTo>
                  <a:pt x="7938" y="1354138"/>
                  <a:pt x="16030" y="1359537"/>
                  <a:pt x="23813" y="1357313"/>
                </a:cubicBezTo>
                <a:cubicBezTo>
                  <a:pt x="39528" y="1352823"/>
                  <a:pt x="52254" y="1341191"/>
                  <a:pt x="66675" y="1333500"/>
                </a:cubicBezTo>
                <a:cubicBezTo>
                  <a:pt x="76071" y="1328489"/>
                  <a:pt x="85725" y="1323975"/>
                  <a:pt x="95250" y="1319213"/>
                </a:cubicBezTo>
                <a:cubicBezTo>
                  <a:pt x="132399" y="1282064"/>
                  <a:pt x="84709" y="1326742"/>
                  <a:pt x="128588" y="1295400"/>
                </a:cubicBezTo>
                <a:cubicBezTo>
                  <a:pt x="134068" y="1291485"/>
                  <a:pt x="137559" y="1285248"/>
                  <a:pt x="142875" y="1281113"/>
                </a:cubicBezTo>
                <a:cubicBezTo>
                  <a:pt x="146464" y="1278321"/>
                  <a:pt x="188066" y="1250654"/>
                  <a:pt x="195263" y="1247775"/>
                </a:cubicBezTo>
                <a:cubicBezTo>
                  <a:pt x="200013" y="1245875"/>
                  <a:pt x="245127" y="1238671"/>
                  <a:pt x="247650" y="1238250"/>
                </a:cubicBezTo>
                <a:cubicBezTo>
                  <a:pt x="312793" y="1205678"/>
                  <a:pt x="213536" y="1257817"/>
                  <a:pt x="285750" y="1209675"/>
                </a:cubicBezTo>
                <a:cubicBezTo>
                  <a:pt x="292863" y="1204933"/>
                  <a:pt x="302090" y="1204302"/>
                  <a:pt x="309563" y="1200150"/>
                </a:cubicBezTo>
                <a:cubicBezTo>
                  <a:pt x="316502" y="1196295"/>
                  <a:pt x="321807" y="1189947"/>
                  <a:pt x="328613" y="1185863"/>
                </a:cubicBezTo>
                <a:cubicBezTo>
                  <a:pt x="337745" y="1180384"/>
                  <a:pt x="348327" y="1177482"/>
                  <a:pt x="357188" y="1171575"/>
                </a:cubicBezTo>
                <a:cubicBezTo>
                  <a:pt x="362792" y="1167839"/>
                  <a:pt x="365764" y="1160857"/>
                  <a:pt x="371475" y="1157288"/>
                </a:cubicBezTo>
                <a:cubicBezTo>
                  <a:pt x="378725" y="1152757"/>
                  <a:pt x="387815" y="1151915"/>
                  <a:pt x="395288" y="1147763"/>
                </a:cubicBezTo>
                <a:cubicBezTo>
                  <a:pt x="446069" y="1119551"/>
                  <a:pt x="376831" y="1145977"/>
                  <a:pt x="442913" y="1123950"/>
                </a:cubicBezTo>
                <a:cubicBezTo>
                  <a:pt x="444500" y="1119188"/>
                  <a:pt x="444461" y="1113519"/>
                  <a:pt x="447675" y="1109663"/>
                </a:cubicBezTo>
                <a:cubicBezTo>
                  <a:pt x="457657" y="1097684"/>
                  <a:pt x="472816" y="1093049"/>
                  <a:pt x="485775" y="1085850"/>
                </a:cubicBezTo>
                <a:cubicBezTo>
                  <a:pt x="493867" y="1081355"/>
                  <a:pt x="501886" y="1076698"/>
                  <a:pt x="509588" y="1071563"/>
                </a:cubicBezTo>
                <a:cubicBezTo>
                  <a:pt x="516193" y="1067160"/>
                  <a:pt x="521746" y="1061213"/>
                  <a:pt x="528638" y="1057275"/>
                </a:cubicBezTo>
                <a:cubicBezTo>
                  <a:pt x="532996" y="1054784"/>
                  <a:pt x="538117" y="1053955"/>
                  <a:pt x="542925" y="1052513"/>
                </a:cubicBezTo>
                <a:cubicBezTo>
                  <a:pt x="553995" y="1049192"/>
                  <a:pt x="565193" y="1046309"/>
                  <a:pt x="576263" y="1042988"/>
                </a:cubicBezTo>
                <a:cubicBezTo>
                  <a:pt x="581071" y="1041545"/>
                  <a:pt x="586060" y="1040470"/>
                  <a:pt x="590550" y="1038225"/>
                </a:cubicBezTo>
                <a:cubicBezTo>
                  <a:pt x="595670" y="1035665"/>
                  <a:pt x="599607" y="1031025"/>
                  <a:pt x="604838" y="1028700"/>
                </a:cubicBezTo>
                <a:cubicBezTo>
                  <a:pt x="614013" y="1024622"/>
                  <a:pt x="624042" y="1022779"/>
                  <a:pt x="633413" y="1019175"/>
                </a:cubicBezTo>
                <a:cubicBezTo>
                  <a:pt x="703910" y="992061"/>
                  <a:pt x="641766" y="1013217"/>
                  <a:pt x="681038" y="1000125"/>
                </a:cubicBezTo>
                <a:cubicBezTo>
                  <a:pt x="693738" y="987425"/>
                  <a:pt x="702462" y="968695"/>
                  <a:pt x="719138" y="962025"/>
                </a:cubicBezTo>
                <a:cubicBezTo>
                  <a:pt x="760141" y="945624"/>
                  <a:pt x="735616" y="956900"/>
                  <a:pt x="790575" y="923925"/>
                </a:cubicBezTo>
                <a:cubicBezTo>
                  <a:pt x="798513" y="919163"/>
                  <a:pt x="807160" y="915421"/>
                  <a:pt x="814388" y="909638"/>
                </a:cubicBezTo>
                <a:cubicBezTo>
                  <a:pt x="830263" y="896938"/>
                  <a:pt x="849815" y="887802"/>
                  <a:pt x="862013" y="871538"/>
                </a:cubicBezTo>
                <a:cubicBezTo>
                  <a:pt x="866775" y="865188"/>
                  <a:pt x="869569" y="856695"/>
                  <a:pt x="876300" y="852488"/>
                </a:cubicBezTo>
                <a:cubicBezTo>
                  <a:pt x="883164" y="848198"/>
                  <a:pt x="892175" y="849313"/>
                  <a:pt x="900113" y="847725"/>
                </a:cubicBezTo>
                <a:cubicBezTo>
                  <a:pt x="909638" y="842963"/>
                  <a:pt x="918957" y="837763"/>
                  <a:pt x="928688" y="833438"/>
                </a:cubicBezTo>
                <a:cubicBezTo>
                  <a:pt x="950068" y="823936"/>
                  <a:pt x="940047" y="834006"/>
                  <a:pt x="966788" y="819150"/>
                </a:cubicBezTo>
                <a:cubicBezTo>
                  <a:pt x="973727" y="815295"/>
                  <a:pt x="978946" y="808801"/>
                  <a:pt x="985838" y="804863"/>
                </a:cubicBezTo>
                <a:cubicBezTo>
                  <a:pt x="993727" y="800355"/>
                  <a:pt x="1017902" y="796545"/>
                  <a:pt x="1023938" y="795338"/>
                </a:cubicBezTo>
                <a:cubicBezTo>
                  <a:pt x="1051581" y="767693"/>
                  <a:pt x="1023722" y="790653"/>
                  <a:pt x="1076325" y="771525"/>
                </a:cubicBezTo>
                <a:cubicBezTo>
                  <a:pt x="1081704" y="769569"/>
                  <a:pt x="1085352" y="764255"/>
                  <a:pt x="1090613" y="762000"/>
                </a:cubicBezTo>
                <a:cubicBezTo>
                  <a:pt x="1096629" y="759422"/>
                  <a:pt x="1103313" y="758825"/>
                  <a:pt x="1109663" y="757238"/>
                </a:cubicBezTo>
                <a:cubicBezTo>
                  <a:pt x="1116013" y="754063"/>
                  <a:pt x="1121978" y="749958"/>
                  <a:pt x="1128713" y="747713"/>
                </a:cubicBezTo>
                <a:cubicBezTo>
                  <a:pt x="1156268" y="738528"/>
                  <a:pt x="1172234" y="737413"/>
                  <a:pt x="1200150" y="733425"/>
                </a:cubicBezTo>
                <a:cubicBezTo>
                  <a:pt x="1240270" y="706679"/>
                  <a:pt x="1177930" y="746917"/>
                  <a:pt x="1271588" y="700088"/>
                </a:cubicBezTo>
                <a:cubicBezTo>
                  <a:pt x="1277938" y="696913"/>
                  <a:pt x="1284432" y="694011"/>
                  <a:pt x="1290638" y="690563"/>
                </a:cubicBezTo>
                <a:cubicBezTo>
                  <a:pt x="1298730" y="686067"/>
                  <a:pt x="1306171" y="680415"/>
                  <a:pt x="1314450" y="676275"/>
                </a:cubicBezTo>
                <a:cubicBezTo>
                  <a:pt x="1318940" y="674030"/>
                  <a:pt x="1324150" y="673552"/>
                  <a:pt x="1328738" y="671513"/>
                </a:cubicBezTo>
                <a:cubicBezTo>
                  <a:pt x="1381275" y="648163"/>
                  <a:pt x="1332287" y="664376"/>
                  <a:pt x="1390650" y="647700"/>
                </a:cubicBezTo>
                <a:cubicBezTo>
                  <a:pt x="1400175" y="641350"/>
                  <a:pt x="1408831" y="633447"/>
                  <a:pt x="1419225" y="628650"/>
                </a:cubicBezTo>
                <a:cubicBezTo>
                  <a:pt x="1429719" y="623807"/>
                  <a:pt x="1441895" y="623570"/>
                  <a:pt x="1452563" y="619125"/>
                </a:cubicBezTo>
                <a:cubicBezTo>
                  <a:pt x="1461107" y="615565"/>
                  <a:pt x="1468283" y="609333"/>
                  <a:pt x="1476375" y="604838"/>
                </a:cubicBezTo>
                <a:cubicBezTo>
                  <a:pt x="1482581" y="601390"/>
                  <a:pt x="1489337" y="598966"/>
                  <a:pt x="1495425" y="595313"/>
                </a:cubicBezTo>
                <a:cubicBezTo>
                  <a:pt x="1541880" y="567440"/>
                  <a:pt x="1508683" y="587351"/>
                  <a:pt x="1538288" y="561975"/>
                </a:cubicBezTo>
                <a:cubicBezTo>
                  <a:pt x="1544315" y="556809"/>
                  <a:pt x="1551312" y="552854"/>
                  <a:pt x="1557338" y="547688"/>
                </a:cubicBezTo>
                <a:cubicBezTo>
                  <a:pt x="1569419" y="537333"/>
                  <a:pt x="1571335" y="530354"/>
                  <a:pt x="1585913" y="523875"/>
                </a:cubicBezTo>
                <a:cubicBezTo>
                  <a:pt x="1606915" y="514541"/>
                  <a:pt x="1618519" y="515615"/>
                  <a:pt x="1638300" y="504825"/>
                </a:cubicBezTo>
                <a:cubicBezTo>
                  <a:pt x="1648350" y="499343"/>
                  <a:pt x="1657936" y="492926"/>
                  <a:pt x="1666875" y="485775"/>
                </a:cubicBezTo>
                <a:cubicBezTo>
                  <a:pt x="1674813" y="479425"/>
                  <a:pt x="1681596" y="471271"/>
                  <a:pt x="1690688" y="466725"/>
                </a:cubicBezTo>
                <a:cubicBezTo>
                  <a:pt x="1734997" y="444571"/>
                  <a:pt x="1722132" y="458245"/>
                  <a:pt x="1757363" y="447675"/>
                </a:cubicBezTo>
                <a:cubicBezTo>
                  <a:pt x="1765551" y="445218"/>
                  <a:pt x="1773413" y="441732"/>
                  <a:pt x="1781175" y="438150"/>
                </a:cubicBezTo>
                <a:cubicBezTo>
                  <a:pt x="1794067" y="432200"/>
                  <a:pt x="1805804" y="423590"/>
                  <a:pt x="1819275" y="419100"/>
                </a:cubicBezTo>
                <a:cubicBezTo>
                  <a:pt x="1824038" y="417513"/>
                  <a:pt x="1829073" y="416583"/>
                  <a:pt x="1833563" y="414338"/>
                </a:cubicBezTo>
                <a:cubicBezTo>
                  <a:pt x="1857599" y="402320"/>
                  <a:pt x="1864031" y="395157"/>
                  <a:pt x="1885950" y="385763"/>
                </a:cubicBezTo>
                <a:cubicBezTo>
                  <a:pt x="1890564" y="383785"/>
                  <a:pt x="1895475" y="382588"/>
                  <a:pt x="1900238" y="381000"/>
                </a:cubicBezTo>
                <a:cubicBezTo>
                  <a:pt x="1906588" y="374650"/>
                  <a:pt x="1911673" y="366709"/>
                  <a:pt x="1919288" y="361950"/>
                </a:cubicBezTo>
                <a:cubicBezTo>
                  <a:pt x="1924839" y="358481"/>
                  <a:pt x="1932069" y="359069"/>
                  <a:pt x="1938338" y="357188"/>
                </a:cubicBezTo>
                <a:cubicBezTo>
                  <a:pt x="1962723" y="349873"/>
                  <a:pt x="1990168" y="338249"/>
                  <a:pt x="2014538" y="333375"/>
                </a:cubicBezTo>
                <a:cubicBezTo>
                  <a:pt x="2022475" y="331788"/>
                  <a:pt x="2030497" y="330576"/>
                  <a:pt x="2038350" y="328613"/>
                </a:cubicBezTo>
                <a:cubicBezTo>
                  <a:pt x="2062310" y="322623"/>
                  <a:pt x="2046692" y="323298"/>
                  <a:pt x="2076450" y="309563"/>
                </a:cubicBezTo>
                <a:cubicBezTo>
                  <a:pt x="2088765" y="303879"/>
                  <a:pt x="2102030" y="300492"/>
                  <a:pt x="2114550" y="295275"/>
                </a:cubicBezTo>
                <a:cubicBezTo>
                  <a:pt x="2121103" y="292544"/>
                  <a:pt x="2127008" y="288387"/>
                  <a:pt x="2133600" y="285750"/>
                </a:cubicBezTo>
                <a:cubicBezTo>
                  <a:pt x="2152927" y="278019"/>
                  <a:pt x="2162511" y="276141"/>
                  <a:pt x="2181225" y="271463"/>
                </a:cubicBezTo>
                <a:cubicBezTo>
                  <a:pt x="2194937" y="264607"/>
                  <a:pt x="2209318" y="256757"/>
                  <a:pt x="2224088" y="252413"/>
                </a:cubicBezTo>
                <a:cubicBezTo>
                  <a:pt x="2342504" y="217584"/>
                  <a:pt x="2239965" y="249634"/>
                  <a:pt x="2305050" y="233363"/>
                </a:cubicBezTo>
                <a:cubicBezTo>
                  <a:pt x="2316262" y="230560"/>
                  <a:pt x="2327127" y="226437"/>
                  <a:pt x="2338388" y="223838"/>
                </a:cubicBezTo>
                <a:cubicBezTo>
                  <a:pt x="2349137" y="221357"/>
                  <a:pt x="2390996" y="215642"/>
                  <a:pt x="2400300" y="214313"/>
                </a:cubicBezTo>
                <a:cubicBezTo>
                  <a:pt x="2413634" y="209868"/>
                  <a:pt x="2439436" y="201889"/>
                  <a:pt x="2452688" y="195263"/>
                </a:cubicBezTo>
                <a:cubicBezTo>
                  <a:pt x="2460967" y="191123"/>
                  <a:pt x="2468221" y="185115"/>
                  <a:pt x="2476500" y="180975"/>
                </a:cubicBezTo>
                <a:cubicBezTo>
                  <a:pt x="2480990" y="178730"/>
                  <a:pt x="2486174" y="178190"/>
                  <a:pt x="2490788" y="176213"/>
                </a:cubicBezTo>
                <a:cubicBezTo>
                  <a:pt x="2497314" y="173416"/>
                  <a:pt x="2503632" y="170136"/>
                  <a:pt x="2509838" y="166688"/>
                </a:cubicBezTo>
                <a:cubicBezTo>
                  <a:pt x="2525378" y="158054"/>
                  <a:pt x="2536384" y="149401"/>
                  <a:pt x="2552700" y="142875"/>
                </a:cubicBezTo>
                <a:cubicBezTo>
                  <a:pt x="2579655" y="132093"/>
                  <a:pt x="2581740" y="133273"/>
                  <a:pt x="2609850" y="128588"/>
                </a:cubicBezTo>
                <a:cubicBezTo>
                  <a:pt x="2617788" y="125413"/>
                  <a:pt x="2625916" y="122678"/>
                  <a:pt x="2633663" y="119063"/>
                </a:cubicBezTo>
                <a:cubicBezTo>
                  <a:pt x="2649747" y="111557"/>
                  <a:pt x="2663884" y="98731"/>
                  <a:pt x="2681288" y="95250"/>
                </a:cubicBezTo>
                <a:cubicBezTo>
                  <a:pt x="2720744" y="87359"/>
                  <a:pt x="2697046" y="91294"/>
                  <a:pt x="2752725" y="85725"/>
                </a:cubicBezTo>
                <a:cubicBezTo>
                  <a:pt x="2757488" y="84138"/>
                  <a:pt x="2762121" y="82092"/>
                  <a:pt x="2767013" y="80963"/>
                </a:cubicBezTo>
                <a:cubicBezTo>
                  <a:pt x="2841044" y="63880"/>
                  <a:pt x="2834428" y="70677"/>
                  <a:pt x="2938463" y="66675"/>
                </a:cubicBezTo>
                <a:cubicBezTo>
                  <a:pt x="2944813" y="63500"/>
                  <a:pt x="2950778" y="59395"/>
                  <a:pt x="2957513" y="57150"/>
                </a:cubicBezTo>
                <a:cubicBezTo>
                  <a:pt x="2969932" y="53010"/>
                  <a:pt x="2995613" y="47625"/>
                  <a:pt x="2995613" y="47625"/>
                </a:cubicBezTo>
                <a:cubicBezTo>
                  <a:pt x="3020471" y="31053"/>
                  <a:pt x="2999976" y="41893"/>
                  <a:pt x="3038475" y="33338"/>
                </a:cubicBezTo>
                <a:cubicBezTo>
                  <a:pt x="3045893" y="31690"/>
                  <a:pt x="3073611" y="20532"/>
                  <a:pt x="3076575" y="19050"/>
                </a:cubicBezTo>
                <a:cubicBezTo>
                  <a:pt x="3084854" y="14910"/>
                  <a:pt x="3091929" y="8522"/>
                  <a:pt x="3100388" y="4763"/>
                </a:cubicBezTo>
                <a:cubicBezTo>
                  <a:pt x="3106369" y="2105"/>
                  <a:pt x="3119438" y="0"/>
                  <a:pt x="3119438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3BC4FB1-F37C-489E-97D5-2873DBD29CCC}"/>
              </a:ext>
            </a:extLst>
          </p:cNvPr>
          <p:cNvSpPr/>
          <p:nvPr/>
        </p:nvSpPr>
        <p:spPr>
          <a:xfrm>
            <a:off x="9059512" y="2019300"/>
            <a:ext cx="1718026" cy="790575"/>
          </a:xfrm>
          <a:custGeom>
            <a:avLst/>
            <a:gdLst>
              <a:gd name="connsiteX0" fmla="*/ 0 w 1733550"/>
              <a:gd name="connsiteY0" fmla="*/ 790575 h 790575"/>
              <a:gd name="connsiteX1" fmla="*/ 19050 w 1733550"/>
              <a:gd name="connsiteY1" fmla="*/ 766763 h 790575"/>
              <a:gd name="connsiteX2" fmla="*/ 52387 w 1733550"/>
              <a:gd name="connsiteY2" fmla="*/ 747713 h 790575"/>
              <a:gd name="connsiteX3" fmla="*/ 71437 w 1733550"/>
              <a:gd name="connsiteY3" fmla="*/ 738188 h 790575"/>
              <a:gd name="connsiteX4" fmla="*/ 109537 w 1733550"/>
              <a:gd name="connsiteY4" fmla="*/ 714375 h 790575"/>
              <a:gd name="connsiteX5" fmla="*/ 123825 w 1733550"/>
              <a:gd name="connsiteY5" fmla="*/ 704850 h 790575"/>
              <a:gd name="connsiteX6" fmla="*/ 142875 w 1733550"/>
              <a:gd name="connsiteY6" fmla="*/ 690563 h 790575"/>
              <a:gd name="connsiteX7" fmla="*/ 157162 w 1733550"/>
              <a:gd name="connsiteY7" fmla="*/ 685800 h 790575"/>
              <a:gd name="connsiteX8" fmla="*/ 171450 w 1733550"/>
              <a:gd name="connsiteY8" fmla="*/ 676275 h 790575"/>
              <a:gd name="connsiteX9" fmla="*/ 190500 w 1733550"/>
              <a:gd name="connsiteY9" fmla="*/ 666750 h 790575"/>
              <a:gd name="connsiteX10" fmla="*/ 209550 w 1733550"/>
              <a:gd name="connsiteY10" fmla="*/ 652463 h 790575"/>
              <a:gd name="connsiteX11" fmla="*/ 223837 w 1733550"/>
              <a:gd name="connsiteY11" fmla="*/ 642938 h 790575"/>
              <a:gd name="connsiteX12" fmla="*/ 238125 w 1733550"/>
              <a:gd name="connsiteY12" fmla="*/ 628650 h 790575"/>
              <a:gd name="connsiteX13" fmla="*/ 257175 w 1733550"/>
              <a:gd name="connsiteY13" fmla="*/ 623888 h 790575"/>
              <a:gd name="connsiteX14" fmla="*/ 271462 w 1733550"/>
              <a:gd name="connsiteY14" fmla="*/ 614363 h 790575"/>
              <a:gd name="connsiteX15" fmla="*/ 290512 w 1733550"/>
              <a:gd name="connsiteY15" fmla="*/ 600075 h 790575"/>
              <a:gd name="connsiteX16" fmla="*/ 319087 w 1733550"/>
              <a:gd name="connsiteY16" fmla="*/ 595313 h 790575"/>
              <a:gd name="connsiteX17" fmla="*/ 338137 w 1733550"/>
              <a:gd name="connsiteY17" fmla="*/ 585788 h 790575"/>
              <a:gd name="connsiteX18" fmla="*/ 352425 w 1733550"/>
              <a:gd name="connsiteY18" fmla="*/ 576263 h 790575"/>
              <a:gd name="connsiteX19" fmla="*/ 366712 w 1733550"/>
              <a:gd name="connsiteY19" fmla="*/ 571500 h 790575"/>
              <a:gd name="connsiteX20" fmla="*/ 400050 w 1733550"/>
              <a:gd name="connsiteY20" fmla="*/ 557213 h 790575"/>
              <a:gd name="connsiteX21" fmla="*/ 433387 w 1733550"/>
              <a:gd name="connsiteY21" fmla="*/ 538163 h 790575"/>
              <a:gd name="connsiteX22" fmla="*/ 481012 w 1733550"/>
              <a:gd name="connsiteY22" fmla="*/ 519113 h 790575"/>
              <a:gd name="connsiteX23" fmla="*/ 538162 w 1733550"/>
              <a:gd name="connsiteY23" fmla="*/ 490538 h 790575"/>
              <a:gd name="connsiteX24" fmla="*/ 552450 w 1733550"/>
              <a:gd name="connsiteY24" fmla="*/ 481013 h 790575"/>
              <a:gd name="connsiteX25" fmla="*/ 581025 w 1733550"/>
              <a:gd name="connsiteY25" fmla="*/ 466725 h 790575"/>
              <a:gd name="connsiteX26" fmla="*/ 600075 w 1733550"/>
              <a:gd name="connsiteY26" fmla="*/ 461963 h 790575"/>
              <a:gd name="connsiteX27" fmla="*/ 614362 w 1733550"/>
              <a:gd name="connsiteY27" fmla="*/ 457200 h 790575"/>
              <a:gd name="connsiteX28" fmla="*/ 671512 w 1733550"/>
              <a:gd name="connsiteY28" fmla="*/ 433388 h 790575"/>
              <a:gd name="connsiteX29" fmla="*/ 714375 w 1733550"/>
              <a:gd name="connsiteY29" fmla="*/ 423863 h 790575"/>
              <a:gd name="connsiteX30" fmla="*/ 747712 w 1733550"/>
              <a:gd name="connsiteY30" fmla="*/ 400050 h 790575"/>
              <a:gd name="connsiteX31" fmla="*/ 776287 w 1733550"/>
              <a:gd name="connsiteY31" fmla="*/ 395288 h 790575"/>
              <a:gd name="connsiteX32" fmla="*/ 814387 w 1733550"/>
              <a:gd name="connsiteY32" fmla="*/ 376238 h 790575"/>
              <a:gd name="connsiteX33" fmla="*/ 842962 w 1733550"/>
              <a:gd name="connsiteY33" fmla="*/ 366713 h 790575"/>
              <a:gd name="connsiteX34" fmla="*/ 871537 w 1733550"/>
              <a:gd name="connsiteY34" fmla="*/ 347663 h 790575"/>
              <a:gd name="connsiteX35" fmla="*/ 933450 w 1733550"/>
              <a:gd name="connsiteY35" fmla="*/ 319088 h 790575"/>
              <a:gd name="connsiteX36" fmla="*/ 952500 w 1733550"/>
              <a:gd name="connsiteY36" fmla="*/ 314325 h 790575"/>
              <a:gd name="connsiteX37" fmla="*/ 976312 w 1733550"/>
              <a:gd name="connsiteY37" fmla="*/ 304800 h 790575"/>
              <a:gd name="connsiteX38" fmla="*/ 1023937 w 1733550"/>
              <a:gd name="connsiteY38" fmla="*/ 295275 h 790575"/>
              <a:gd name="connsiteX39" fmla="*/ 1038225 w 1733550"/>
              <a:gd name="connsiteY39" fmla="*/ 285750 h 790575"/>
              <a:gd name="connsiteX40" fmla="*/ 1076325 w 1733550"/>
              <a:gd name="connsiteY40" fmla="*/ 276225 h 790575"/>
              <a:gd name="connsiteX41" fmla="*/ 1095375 w 1733550"/>
              <a:gd name="connsiteY41" fmla="*/ 271463 h 790575"/>
              <a:gd name="connsiteX42" fmla="*/ 1109662 w 1733550"/>
              <a:gd name="connsiteY42" fmla="*/ 266700 h 790575"/>
              <a:gd name="connsiteX43" fmla="*/ 1138237 w 1733550"/>
              <a:gd name="connsiteY43" fmla="*/ 261938 h 790575"/>
              <a:gd name="connsiteX44" fmla="*/ 1166812 w 1733550"/>
              <a:gd name="connsiteY44" fmla="*/ 252413 h 790575"/>
              <a:gd name="connsiteX45" fmla="*/ 1204912 w 1733550"/>
              <a:gd name="connsiteY45" fmla="*/ 238125 h 790575"/>
              <a:gd name="connsiteX46" fmla="*/ 1257300 w 1733550"/>
              <a:gd name="connsiteY46" fmla="*/ 228600 h 790575"/>
              <a:gd name="connsiteX47" fmla="*/ 1295400 w 1733550"/>
              <a:gd name="connsiteY47" fmla="*/ 214313 h 790575"/>
              <a:gd name="connsiteX48" fmla="*/ 1314450 w 1733550"/>
              <a:gd name="connsiteY48" fmla="*/ 209550 h 790575"/>
              <a:gd name="connsiteX49" fmla="*/ 1328737 w 1733550"/>
              <a:gd name="connsiteY49" fmla="*/ 204788 h 790575"/>
              <a:gd name="connsiteX50" fmla="*/ 1357312 w 1733550"/>
              <a:gd name="connsiteY50" fmla="*/ 200025 h 790575"/>
              <a:gd name="connsiteX51" fmla="*/ 1395412 w 1733550"/>
              <a:gd name="connsiteY51" fmla="*/ 190500 h 790575"/>
              <a:gd name="connsiteX52" fmla="*/ 1409700 w 1733550"/>
              <a:gd name="connsiteY52" fmla="*/ 180975 h 790575"/>
              <a:gd name="connsiteX53" fmla="*/ 1457325 w 1733550"/>
              <a:gd name="connsiteY53" fmla="*/ 161925 h 790575"/>
              <a:gd name="connsiteX54" fmla="*/ 1476375 w 1733550"/>
              <a:gd name="connsiteY54" fmla="*/ 147638 h 790575"/>
              <a:gd name="connsiteX55" fmla="*/ 1519237 w 1733550"/>
              <a:gd name="connsiteY55" fmla="*/ 133350 h 790575"/>
              <a:gd name="connsiteX56" fmla="*/ 1557337 w 1733550"/>
              <a:gd name="connsiteY56" fmla="*/ 109538 h 790575"/>
              <a:gd name="connsiteX57" fmla="*/ 1590675 w 1733550"/>
              <a:gd name="connsiteY57" fmla="*/ 100013 h 790575"/>
              <a:gd name="connsiteX58" fmla="*/ 1609725 w 1733550"/>
              <a:gd name="connsiteY58" fmla="*/ 85725 h 790575"/>
              <a:gd name="connsiteX59" fmla="*/ 1638300 w 1733550"/>
              <a:gd name="connsiteY59" fmla="*/ 71438 h 790575"/>
              <a:gd name="connsiteX60" fmla="*/ 1666875 w 1733550"/>
              <a:gd name="connsiteY60" fmla="*/ 42863 h 790575"/>
              <a:gd name="connsiteX61" fmla="*/ 1681162 w 1733550"/>
              <a:gd name="connsiteY61" fmla="*/ 28575 h 790575"/>
              <a:gd name="connsiteX62" fmla="*/ 1704975 w 1733550"/>
              <a:gd name="connsiteY62" fmla="*/ 19050 h 790575"/>
              <a:gd name="connsiteX63" fmla="*/ 1719262 w 1733550"/>
              <a:gd name="connsiteY63" fmla="*/ 9525 h 790575"/>
              <a:gd name="connsiteX64" fmla="*/ 1733550 w 1733550"/>
              <a:gd name="connsiteY64" fmla="*/ 0 h 790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733550" h="790575">
                <a:moveTo>
                  <a:pt x="0" y="790575"/>
                </a:moveTo>
                <a:cubicBezTo>
                  <a:pt x="6350" y="782638"/>
                  <a:pt x="11183" y="773200"/>
                  <a:pt x="19050" y="766763"/>
                </a:cubicBezTo>
                <a:cubicBezTo>
                  <a:pt x="28956" y="758658"/>
                  <a:pt x="41151" y="753842"/>
                  <a:pt x="52387" y="747713"/>
                </a:cubicBezTo>
                <a:cubicBezTo>
                  <a:pt x="58620" y="744313"/>
                  <a:pt x="65757" y="742448"/>
                  <a:pt x="71437" y="738188"/>
                </a:cubicBezTo>
                <a:cubicBezTo>
                  <a:pt x="106955" y="711549"/>
                  <a:pt x="73145" y="723474"/>
                  <a:pt x="109537" y="714375"/>
                </a:cubicBezTo>
                <a:cubicBezTo>
                  <a:pt x="114300" y="711200"/>
                  <a:pt x="119167" y="708177"/>
                  <a:pt x="123825" y="704850"/>
                </a:cubicBezTo>
                <a:cubicBezTo>
                  <a:pt x="130284" y="700237"/>
                  <a:pt x="135983" y="694501"/>
                  <a:pt x="142875" y="690563"/>
                </a:cubicBezTo>
                <a:cubicBezTo>
                  <a:pt x="147234" y="688072"/>
                  <a:pt x="152672" y="688045"/>
                  <a:pt x="157162" y="685800"/>
                </a:cubicBezTo>
                <a:cubicBezTo>
                  <a:pt x="162282" y="683240"/>
                  <a:pt x="166480" y="679115"/>
                  <a:pt x="171450" y="676275"/>
                </a:cubicBezTo>
                <a:cubicBezTo>
                  <a:pt x="177614" y="672753"/>
                  <a:pt x="184480" y="670513"/>
                  <a:pt x="190500" y="666750"/>
                </a:cubicBezTo>
                <a:cubicBezTo>
                  <a:pt x="197231" y="662543"/>
                  <a:pt x="203091" y="657077"/>
                  <a:pt x="209550" y="652463"/>
                </a:cubicBezTo>
                <a:cubicBezTo>
                  <a:pt x="214208" y="649136"/>
                  <a:pt x="219440" y="646602"/>
                  <a:pt x="223837" y="642938"/>
                </a:cubicBezTo>
                <a:cubicBezTo>
                  <a:pt x="229011" y="638626"/>
                  <a:pt x="232277" y="631992"/>
                  <a:pt x="238125" y="628650"/>
                </a:cubicBezTo>
                <a:cubicBezTo>
                  <a:pt x="243808" y="625403"/>
                  <a:pt x="250825" y="625475"/>
                  <a:pt x="257175" y="623888"/>
                </a:cubicBezTo>
                <a:cubicBezTo>
                  <a:pt x="261937" y="620713"/>
                  <a:pt x="266805" y="617690"/>
                  <a:pt x="271462" y="614363"/>
                </a:cubicBezTo>
                <a:cubicBezTo>
                  <a:pt x="277921" y="609749"/>
                  <a:pt x="283142" y="603023"/>
                  <a:pt x="290512" y="600075"/>
                </a:cubicBezTo>
                <a:cubicBezTo>
                  <a:pt x="299478" y="596489"/>
                  <a:pt x="309562" y="596900"/>
                  <a:pt x="319087" y="595313"/>
                </a:cubicBezTo>
                <a:cubicBezTo>
                  <a:pt x="325437" y="592138"/>
                  <a:pt x="331973" y="589310"/>
                  <a:pt x="338137" y="585788"/>
                </a:cubicBezTo>
                <a:cubicBezTo>
                  <a:pt x="343107" y="582948"/>
                  <a:pt x="347305" y="578823"/>
                  <a:pt x="352425" y="576263"/>
                </a:cubicBezTo>
                <a:cubicBezTo>
                  <a:pt x="356915" y="574018"/>
                  <a:pt x="362098" y="573478"/>
                  <a:pt x="366712" y="571500"/>
                </a:cubicBezTo>
                <a:cubicBezTo>
                  <a:pt x="407889" y="553852"/>
                  <a:pt x="366555" y="568376"/>
                  <a:pt x="400050" y="557213"/>
                </a:cubicBezTo>
                <a:cubicBezTo>
                  <a:pt x="412938" y="548621"/>
                  <a:pt x="418280" y="544206"/>
                  <a:pt x="433387" y="538163"/>
                </a:cubicBezTo>
                <a:cubicBezTo>
                  <a:pt x="460647" y="527259"/>
                  <a:pt x="458674" y="532516"/>
                  <a:pt x="481012" y="519113"/>
                </a:cubicBezTo>
                <a:cubicBezTo>
                  <a:pt x="565881" y="468192"/>
                  <a:pt x="456681" y="526752"/>
                  <a:pt x="538162" y="490538"/>
                </a:cubicBezTo>
                <a:cubicBezTo>
                  <a:pt x="543393" y="488213"/>
                  <a:pt x="547446" y="483793"/>
                  <a:pt x="552450" y="481013"/>
                </a:cubicBezTo>
                <a:cubicBezTo>
                  <a:pt x="561759" y="475841"/>
                  <a:pt x="571137" y="470680"/>
                  <a:pt x="581025" y="466725"/>
                </a:cubicBezTo>
                <a:cubicBezTo>
                  <a:pt x="587102" y="464294"/>
                  <a:pt x="593781" y="463761"/>
                  <a:pt x="600075" y="461963"/>
                </a:cubicBezTo>
                <a:cubicBezTo>
                  <a:pt x="604902" y="460584"/>
                  <a:pt x="609701" y="459064"/>
                  <a:pt x="614362" y="457200"/>
                </a:cubicBezTo>
                <a:cubicBezTo>
                  <a:pt x="633523" y="449535"/>
                  <a:pt x="651155" y="436781"/>
                  <a:pt x="671512" y="433388"/>
                </a:cubicBezTo>
                <a:cubicBezTo>
                  <a:pt x="705039" y="427800"/>
                  <a:pt x="690926" y="431678"/>
                  <a:pt x="714375" y="423863"/>
                </a:cubicBezTo>
                <a:cubicBezTo>
                  <a:pt x="714826" y="423525"/>
                  <a:pt x="743534" y="401443"/>
                  <a:pt x="747712" y="400050"/>
                </a:cubicBezTo>
                <a:cubicBezTo>
                  <a:pt x="756873" y="396996"/>
                  <a:pt x="766762" y="396875"/>
                  <a:pt x="776287" y="395288"/>
                </a:cubicBezTo>
                <a:cubicBezTo>
                  <a:pt x="788987" y="388938"/>
                  <a:pt x="800917" y="380728"/>
                  <a:pt x="814387" y="376238"/>
                </a:cubicBezTo>
                <a:cubicBezTo>
                  <a:pt x="823912" y="373063"/>
                  <a:pt x="833982" y="371203"/>
                  <a:pt x="842962" y="366713"/>
                </a:cubicBezTo>
                <a:cubicBezTo>
                  <a:pt x="853201" y="361593"/>
                  <a:pt x="860677" y="351283"/>
                  <a:pt x="871537" y="347663"/>
                </a:cubicBezTo>
                <a:cubicBezTo>
                  <a:pt x="944061" y="323488"/>
                  <a:pt x="850848" y="356635"/>
                  <a:pt x="933450" y="319088"/>
                </a:cubicBezTo>
                <a:cubicBezTo>
                  <a:pt x="939409" y="316379"/>
                  <a:pt x="946290" y="316395"/>
                  <a:pt x="952500" y="314325"/>
                </a:cubicBezTo>
                <a:cubicBezTo>
                  <a:pt x="960610" y="311622"/>
                  <a:pt x="968052" y="307003"/>
                  <a:pt x="976312" y="304800"/>
                </a:cubicBezTo>
                <a:cubicBezTo>
                  <a:pt x="991955" y="300629"/>
                  <a:pt x="1023937" y="295275"/>
                  <a:pt x="1023937" y="295275"/>
                </a:cubicBezTo>
                <a:cubicBezTo>
                  <a:pt x="1028700" y="292100"/>
                  <a:pt x="1033105" y="288310"/>
                  <a:pt x="1038225" y="285750"/>
                </a:cubicBezTo>
                <a:cubicBezTo>
                  <a:pt x="1048435" y="280645"/>
                  <a:pt x="1066548" y="278398"/>
                  <a:pt x="1076325" y="276225"/>
                </a:cubicBezTo>
                <a:cubicBezTo>
                  <a:pt x="1082715" y="274805"/>
                  <a:pt x="1089081" y="273261"/>
                  <a:pt x="1095375" y="271463"/>
                </a:cubicBezTo>
                <a:cubicBezTo>
                  <a:pt x="1100202" y="270084"/>
                  <a:pt x="1104762" y="267789"/>
                  <a:pt x="1109662" y="266700"/>
                </a:cubicBezTo>
                <a:cubicBezTo>
                  <a:pt x="1119088" y="264605"/>
                  <a:pt x="1128712" y="263525"/>
                  <a:pt x="1138237" y="261938"/>
                </a:cubicBezTo>
                <a:cubicBezTo>
                  <a:pt x="1147762" y="258763"/>
                  <a:pt x="1157490" y="256142"/>
                  <a:pt x="1166812" y="252413"/>
                </a:cubicBezTo>
                <a:cubicBezTo>
                  <a:pt x="1174083" y="249505"/>
                  <a:pt x="1194965" y="240612"/>
                  <a:pt x="1204912" y="238125"/>
                </a:cubicBezTo>
                <a:cubicBezTo>
                  <a:pt x="1218211" y="234800"/>
                  <a:pt x="1244579" y="230720"/>
                  <a:pt x="1257300" y="228600"/>
                </a:cubicBezTo>
                <a:cubicBezTo>
                  <a:pt x="1269897" y="223561"/>
                  <a:pt x="1282325" y="218049"/>
                  <a:pt x="1295400" y="214313"/>
                </a:cubicBezTo>
                <a:cubicBezTo>
                  <a:pt x="1301694" y="212515"/>
                  <a:pt x="1308156" y="211348"/>
                  <a:pt x="1314450" y="209550"/>
                </a:cubicBezTo>
                <a:cubicBezTo>
                  <a:pt x="1319277" y="208171"/>
                  <a:pt x="1323837" y="205877"/>
                  <a:pt x="1328737" y="204788"/>
                </a:cubicBezTo>
                <a:cubicBezTo>
                  <a:pt x="1338163" y="202693"/>
                  <a:pt x="1347870" y="202048"/>
                  <a:pt x="1357312" y="200025"/>
                </a:cubicBezTo>
                <a:cubicBezTo>
                  <a:pt x="1370112" y="197282"/>
                  <a:pt x="1395412" y="190500"/>
                  <a:pt x="1395412" y="190500"/>
                </a:cubicBezTo>
                <a:cubicBezTo>
                  <a:pt x="1400175" y="187325"/>
                  <a:pt x="1404469" y="183300"/>
                  <a:pt x="1409700" y="180975"/>
                </a:cubicBezTo>
                <a:cubicBezTo>
                  <a:pt x="1439298" y="167821"/>
                  <a:pt x="1433334" y="176919"/>
                  <a:pt x="1457325" y="161925"/>
                </a:cubicBezTo>
                <a:cubicBezTo>
                  <a:pt x="1464056" y="157718"/>
                  <a:pt x="1469168" y="150964"/>
                  <a:pt x="1476375" y="147638"/>
                </a:cubicBezTo>
                <a:cubicBezTo>
                  <a:pt x="1490049" y="141327"/>
                  <a:pt x="1519237" y="133350"/>
                  <a:pt x="1519237" y="133350"/>
                </a:cubicBezTo>
                <a:cubicBezTo>
                  <a:pt x="1533647" y="122543"/>
                  <a:pt x="1540418" y="115690"/>
                  <a:pt x="1557337" y="109538"/>
                </a:cubicBezTo>
                <a:cubicBezTo>
                  <a:pt x="1568199" y="105588"/>
                  <a:pt x="1579562" y="103188"/>
                  <a:pt x="1590675" y="100013"/>
                </a:cubicBezTo>
                <a:cubicBezTo>
                  <a:pt x="1597025" y="95250"/>
                  <a:pt x="1602833" y="89663"/>
                  <a:pt x="1609725" y="85725"/>
                </a:cubicBezTo>
                <a:cubicBezTo>
                  <a:pt x="1632896" y="72484"/>
                  <a:pt x="1615897" y="91352"/>
                  <a:pt x="1638300" y="71438"/>
                </a:cubicBezTo>
                <a:cubicBezTo>
                  <a:pt x="1648368" y="62489"/>
                  <a:pt x="1657350" y="52388"/>
                  <a:pt x="1666875" y="42863"/>
                </a:cubicBezTo>
                <a:cubicBezTo>
                  <a:pt x="1671637" y="38100"/>
                  <a:pt x="1674909" y="31076"/>
                  <a:pt x="1681162" y="28575"/>
                </a:cubicBezTo>
                <a:cubicBezTo>
                  <a:pt x="1689100" y="25400"/>
                  <a:pt x="1697328" y="22873"/>
                  <a:pt x="1704975" y="19050"/>
                </a:cubicBezTo>
                <a:cubicBezTo>
                  <a:pt x="1710094" y="16490"/>
                  <a:pt x="1714500" y="12700"/>
                  <a:pt x="1719262" y="9525"/>
                </a:cubicBezTo>
                <a:lnTo>
                  <a:pt x="1733550" y="0"/>
                </a:ln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2EAF2BE5-904E-4761-8539-EE12F511EF25}"/>
              </a:ext>
            </a:extLst>
          </p:cNvPr>
          <p:cNvCxnSpPr/>
          <p:nvPr/>
        </p:nvCxnSpPr>
        <p:spPr>
          <a:xfrm>
            <a:off x="7830563" y="4262967"/>
            <a:ext cx="40381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8B8D5B4-4836-707E-F2B2-CE2CE3BF145A}"/>
              </a:ext>
            </a:extLst>
          </p:cNvPr>
          <p:cNvSpPr txBox="1"/>
          <p:nvPr/>
        </p:nvSpPr>
        <p:spPr>
          <a:xfrm>
            <a:off x="8282333" y="4045170"/>
            <a:ext cx="4011926" cy="43088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smoothed fit of observed</a:t>
            </a: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F7680E42-B35D-47EE-AEAE-88E2D8D2D492}"/>
              </a:ext>
            </a:extLst>
          </p:cNvPr>
          <p:cNvSpPr/>
          <p:nvPr/>
        </p:nvSpPr>
        <p:spPr>
          <a:xfrm>
            <a:off x="7939858" y="4571308"/>
            <a:ext cx="162726" cy="13837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79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41" grpId="0" animBg="1"/>
      <p:bldP spid="42" grpId="0" animBg="1"/>
      <p:bldP spid="7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3E1C8-7647-0FC4-E638-04941676E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190"/>
            <a:ext cx="10515600" cy="62284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Things to Know: 3) Internal vs External Validation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A7079-0954-3935-2D36-AFDDB2155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11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1F7454-23FC-30C3-6184-7641E80C4A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" t="6151"/>
          <a:stretch/>
        </p:blipFill>
        <p:spPr>
          <a:xfrm>
            <a:off x="4211320" y="800467"/>
            <a:ext cx="7980680" cy="52570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1450D26-00A6-4021-807C-6160A84E3C00}"/>
              </a:ext>
            </a:extLst>
          </p:cNvPr>
          <p:cNvSpPr txBox="1"/>
          <p:nvPr/>
        </p:nvSpPr>
        <p:spPr>
          <a:xfrm>
            <a:off x="93345" y="800467"/>
            <a:ext cx="411797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Internal validation: </a:t>
            </a:r>
            <a:r>
              <a:rPr lang="en-US" sz="2800" dirty="0"/>
              <a:t>Repeat testing of various models on various subsets of the data. 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Possible overfitting (thus failing to generalize to new data)</a:t>
            </a:r>
          </a:p>
          <a:p>
            <a:endParaRPr lang="en-US" sz="2800" dirty="0"/>
          </a:p>
          <a:p>
            <a:r>
              <a:rPr lang="en-US" sz="2800" b="1" dirty="0"/>
              <a:t>External validation: </a:t>
            </a:r>
            <a:r>
              <a:rPr lang="en-US" sz="2800" dirty="0"/>
              <a:t>tests a </a:t>
            </a:r>
            <a:r>
              <a:rPr lang="en-US" sz="2800" b="1" dirty="0"/>
              <a:t>fixed</a:t>
            </a:r>
            <a:r>
              <a:rPr lang="en-US" sz="2800" dirty="0"/>
              <a:t> model on a </a:t>
            </a:r>
            <a:r>
              <a:rPr lang="en-US" sz="2800" b="1" dirty="0"/>
              <a:t>different dataset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Less likely to overfit</a:t>
            </a:r>
          </a:p>
          <a:p>
            <a:pPr marL="457200" indent="-457200">
              <a:buFontTx/>
              <a:buChar char="-"/>
            </a:pPr>
            <a:r>
              <a:rPr lang="en-US" sz="2800" dirty="0"/>
              <a:t>Stated performance more believable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E59174-C20B-091A-B63A-70F5CC68640A}"/>
              </a:ext>
            </a:extLst>
          </p:cNvPr>
          <p:cNvSpPr txBox="1"/>
          <p:nvPr/>
        </p:nvSpPr>
        <p:spPr>
          <a:xfrm>
            <a:off x="6903094" y="6217836"/>
            <a:ext cx="4857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Seinen et al. 2023 JAMIA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6182F6-6AA7-4DC4-8A3B-B15857BCB474}"/>
              </a:ext>
            </a:extLst>
          </p:cNvPr>
          <p:cNvSpPr/>
          <p:nvPr/>
        </p:nvSpPr>
        <p:spPr>
          <a:xfrm>
            <a:off x="8791574" y="800466"/>
            <a:ext cx="3400425" cy="4899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B11652-D3FC-425F-96A4-42B10C650CBD}"/>
              </a:ext>
            </a:extLst>
          </p:cNvPr>
          <p:cNvSpPr/>
          <p:nvPr/>
        </p:nvSpPr>
        <p:spPr>
          <a:xfrm>
            <a:off x="4137660" y="5862319"/>
            <a:ext cx="3370580" cy="2652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A3A1CFD-9D03-43B7-AC3F-53F42AF22986}"/>
              </a:ext>
            </a:extLst>
          </p:cNvPr>
          <p:cNvSpPr/>
          <p:nvPr/>
        </p:nvSpPr>
        <p:spPr>
          <a:xfrm>
            <a:off x="4093845" y="4683759"/>
            <a:ext cx="346075" cy="14438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1AB887-DD16-41DD-A906-7D1D2564B0E4}"/>
              </a:ext>
            </a:extLst>
          </p:cNvPr>
          <p:cNvSpPr/>
          <p:nvPr/>
        </p:nvSpPr>
        <p:spPr>
          <a:xfrm>
            <a:off x="5711190" y="5630321"/>
            <a:ext cx="4570730" cy="4272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908500-C447-43C9-A23A-BB6CF2FC3846}"/>
              </a:ext>
            </a:extLst>
          </p:cNvPr>
          <p:cNvGrpSpPr/>
          <p:nvPr/>
        </p:nvGrpSpPr>
        <p:grpSpPr>
          <a:xfrm>
            <a:off x="7902916" y="1013335"/>
            <a:ext cx="4158568" cy="2544181"/>
            <a:chOff x="8610600" y="573276"/>
            <a:chExt cx="2826322" cy="1729123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57FB1B-A866-433C-901A-E70F4017C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107" r="39907"/>
            <a:stretch/>
          </p:blipFill>
          <p:spPr>
            <a:xfrm>
              <a:off x="8610600" y="579189"/>
              <a:ext cx="1397758" cy="172321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A8336D-5CDD-44E8-8E5A-9D576C6BB9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9294"/>
            <a:stretch/>
          </p:blipFill>
          <p:spPr>
            <a:xfrm>
              <a:off x="9956225" y="573276"/>
              <a:ext cx="1480697" cy="172321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9CEE6F9D-0388-4065-9775-FAB35061CB12}"/>
              </a:ext>
            </a:extLst>
          </p:cNvPr>
          <p:cNvSpPr txBox="1"/>
          <p:nvPr/>
        </p:nvSpPr>
        <p:spPr>
          <a:xfrm>
            <a:off x="6903094" y="6480612"/>
            <a:ext cx="5795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mathworks.com/discovery/overfitting.html</a:t>
            </a:r>
          </a:p>
        </p:txBody>
      </p:sp>
    </p:spTree>
    <p:extLst>
      <p:ext uri="{BB962C8B-B14F-4D97-AF65-F5344CB8AC3E}">
        <p14:creationId xmlns:p14="http://schemas.microsoft.com/office/powerpoint/2010/main" val="10873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0BC9B-0FCA-BC9C-3495-324A58852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C736-A9A1-BA9E-AFE6-AEE7BD3A4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190"/>
            <a:ext cx="11910060" cy="6174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Things to Know: Other Considerations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506E-D5D4-9176-2068-B50C994F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12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AF96F-5F8D-D00E-D994-BF548F1D3B13}"/>
              </a:ext>
            </a:extLst>
          </p:cNvPr>
          <p:cNvSpPr txBox="1"/>
          <p:nvPr/>
        </p:nvSpPr>
        <p:spPr>
          <a:xfrm>
            <a:off x="22860" y="675640"/>
            <a:ext cx="1188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4) Inclusion/Exclusion Criteria: </a:t>
            </a:r>
            <a:r>
              <a:rPr lang="en-US" sz="3200" dirty="0"/>
              <a:t>generalizability?</a:t>
            </a:r>
          </a:p>
          <a:p>
            <a:r>
              <a:rPr lang="en-US" sz="3200" b="1" dirty="0"/>
              <a:t>5) Data Collection Settings: </a:t>
            </a:r>
            <a:r>
              <a:rPr lang="en-US" sz="3200" dirty="0"/>
              <a:t>e.g., academic medical centers, country (e.g. US vs outside US), generalizability?</a:t>
            </a:r>
          </a:p>
          <a:p>
            <a:r>
              <a:rPr lang="en-US" sz="3200" b="1" dirty="0"/>
              <a:t>6) Feasibility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measure 100 things like done for RCT?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Only 5 measurements? Are these 5 feasible?</a:t>
            </a:r>
          </a:p>
          <a:p>
            <a:r>
              <a:rPr lang="en-US" sz="3200" b="1" dirty="0"/>
              <a:t>7) Conclusion/Goal: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Model ready for deployment?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Proof of principle – more work needed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/>
              <a:t>Failed model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2CDB31-8E9D-447B-9C19-6C5FCC56EFE1}"/>
              </a:ext>
            </a:extLst>
          </p:cNvPr>
          <p:cNvSpPr txBox="1"/>
          <p:nvPr/>
        </p:nvSpPr>
        <p:spPr>
          <a:xfrm>
            <a:off x="170533" y="6441743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at jimhokanson.com</a:t>
            </a:r>
          </a:p>
        </p:txBody>
      </p:sp>
    </p:spTree>
    <p:extLst>
      <p:ext uri="{BB962C8B-B14F-4D97-AF65-F5344CB8AC3E}">
        <p14:creationId xmlns:p14="http://schemas.microsoft.com/office/powerpoint/2010/main" val="265283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1F19-2C86-42A3-6DA7-F8683F7C3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33" y="46630"/>
            <a:ext cx="5755306" cy="6731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Example Prediction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AC513-8478-BA7B-8EBA-B27523A5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332" y="719730"/>
            <a:ext cx="11620499" cy="6001745"/>
          </a:xfrm>
        </p:spPr>
        <p:txBody>
          <a:bodyPr>
            <a:normAutofit/>
          </a:bodyPr>
          <a:lstStyle/>
          <a:p>
            <a:r>
              <a:rPr lang="en-US" b="1" dirty="0"/>
              <a:t>Hendrickson et al. (</a:t>
            </a:r>
            <a:r>
              <a:rPr lang="en-US" b="1" dirty="0" err="1"/>
              <a:t>Jelovsek</a:t>
            </a:r>
            <a:r>
              <a:rPr lang="en-US" b="1" dirty="0"/>
              <a:t>) 2021 NAU – Botox for UUI</a:t>
            </a:r>
          </a:p>
          <a:p>
            <a:pPr lvl="1"/>
            <a:r>
              <a:rPr lang="en-US" dirty="0"/>
              <a:t>ROSETTA &amp; ABC trial data, internal validation</a:t>
            </a:r>
          </a:p>
          <a:p>
            <a:pPr lvl="1"/>
            <a:r>
              <a:rPr lang="en-US" dirty="0"/>
              <a:t>Prediction: time to symptom recurrence/reinjection, C-Index = 0.63</a:t>
            </a:r>
          </a:p>
          <a:p>
            <a:pPr lvl="1"/>
            <a:r>
              <a:rPr lang="en-US" dirty="0"/>
              <a:t>Prediction: Need to catheterize over 6 months, AUC=0.66</a:t>
            </a:r>
          </a:p>
          <a:p>
            <a:pPr lvl="1"/>
            <a:r>
              <a:rPr lang="en-US" dirty="0"/>
              <a:t>Prediction: Change in incontinence episodes at 6-months, R</a:t>
            </a:r>
            <a:r>
              <a:rPr lang="en-US" baseline="30000" dirty="0"/>
              <a:t>2</a:t>
            </a:r>
            <a:r>
              <a:rPr lang="en-US" dirty="0"/>
              <a:t>=0.25</a:t>
            </a:r>
          </a:p>
          <a:p>
            <a:pPr lvl="1"/>
            <a:r>
              <a:rPr lang="en-US" dirty="0"/>
              <a:t>Issues: Moderate performance, lack of external validation, use of RCT population</a:t>
            </a:r>
          </a:p>
          <a:p>
            <a:r>
              <a:rPr lang="en-US" b="1" dirty="0"/>
              <a:t>Pham et al.  (</a:t>
            </a:r>
            <a:r>
              <a:rPr lang="en-US" b="1" dirty="0" err="1"/>
              <a:t>Sheyn</a:t>
            </a:r>
            <a:r>
              <a:rPr lang="en-US" b="1" dirty="0"/>
              <a:t>) 2023 NAU – Drugs for BPH</a:t>
            </a:r>
          </a:p>
          <a:p>
            <a:pPr lvl="1"/>
            <a:r>
              <a:rPr lang="en-US" dirty="0"/>
              <a:t>MTOPS trial data, internal validation</a:t>
            </a:r>
          </a:p>
          <a:p>
            <a:pPr lvl="1"/>
            <a:r>
              <a:rPr lang="en-US" dirty="0"/>
              <a:t>Prediction: treatment success, AUC=0.70</a:t>
            </a:r>
          </a:p>
          <a:p>
            <a:pPr lvl="1"/>
            <a:r>
              <a:rPr lang="en-US" dirty="0"/>
              <a:t>Issues: Moderate performance, lack of external validation, use of RCT population</a:t>
            </a:r>
          </a:p>
          <a:p>
            <a:r>
              <a:rPr lang="en-US" b="1" dirty="0" err="1"/>
              <a:t>Sheyn</a:t>
            </a:r>
            <a:r>
              <a:rPr lang="en-US" b="1" dirty="0"/>
              <a:t> et al. 2019 Obstet. &amp; Gynecol. – Anticholinergics for OAB</a:t>
            </a:r>
          </a:p>
          <a:p>
            <a:pPr lvl="1"/>
            <a:r>
              <a:rPr lang="en-US" dirty="0"/>
              <a:t>local data, internal and external validation (second Cleveland site)</a:t>
            </a:r>
          </a:p>
          <a:p>
            <a:pPr lvl="1"/>
            <a:r>
              <a:rPr lang="en-US" dirty="0"/>
              <a:t>Prediction: subjective success, </a:t>
            </a:r>
            <a:r>
              <a:rPr lang="en-US" dirty="0" err="1"/>
              <a:t>AUC_internal</a:t>
            </a:r>
            <a:r>
              <a:rPr lang="en-US" dirty="0"/>
              <a:t> = ~0.76, </a:t>
            </a:r>
            <a:r>
              <a:rPr lang="en-US" dirty="0" err="1"/>
              <a:t>AUC_external</a:t>
            </a:r>
            <a:r>
              <a:rPr lang="en-US" dirty="0"/>
              <a:t> = ~0.77</a:t>
            </a:r>
          </a:p>
          <a:p>
            <a:pPr lvl="1"/>
            <a:r>
              <a:rPr lang="en-US" dirty="0"/>
              <a:t>Issues: external validation used local site (ability to generalize elsewhere?)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5858F-8E9A-B66D-8D41-0D99F972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04C2EA-16FE-4945-9B69-8DD9A9077345}"/>
              </a:ext>
            </a:extLst>
          </p:cNvPr>
          <p:cNvSpPr txBox="1"/>
          <p:nvPr/>
        </p:nvSpPr>
        <p:spPr>
          <a:xfrm>
            <a:off x="9901238" y="314325"/>
            <a:ext cx="22526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Regression problem,</a:t>
            </a:r>
          </a:p>
          <a:p>
            <a:r>
              <a:rPr lang="en-US" sz="2400" dirty="0"/>
              <a:t>(R</a:t>
            </a:r>
            <a:r>
              <a:rPr lang="en-US" sz="2400" baseline="30000" dirty="0"/>
              <a:t>2</a:t>
            </a:r>
            <a:r>
              <a:rPr lang="en-US" sz="2400" dirty="0"/>
              <a:t> goes from 0, chance, to 1, perfect)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6A41C2-D177-4363-A7EB-5797D7D5AA47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9101140" y="1283821"/>
            <a:ext cx="800098" cy="1154579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97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8203-74A3-B18F-A59F-14903793E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50" y="77787"/>
            <a:ext cx="10515600" cy="798513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Concluding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62DD0-D01F-58C3-86E9-4E3C2F1E7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" y="876300"/>
            <a:ext cx="6191250" cy="5715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need to improve our ability to predict treatment response</a:t>
            </a:r>
          </a:p>
          <a:p>
            <a:r>
              <a:rPr lang="en-US" dirty="0"/>
              <a:t>Lots of focus on risk/prediction factors, probably not the best approach</a:t>
            </a:r>
          </a:p>
          <a:p>
            <a:r>
              <a:rPr lang="en-US" dirty="0"/>
              <a:t>Prediction models offer easier path towards personalization</a:t>
            </a:r>
          </a:p>
          <a:p>
            <a:r>
              <a:rPr lang="en-US" dirty="0"/>
              <a:t>Discussed things to be aware of:</a:t>
            </a:r>
          </a:p>
          <a:p>
            <a:pPr lvl="1"/>
            <a:r>
              <a:rPr lang="en-US" dirty="0"/>
              <a:t>Performance: Both discrimination (numeric) and calibration (visual)</a:t>
            </a:r>
          </a:p>
          <a:p>
            <a:pPr lvl="1"/>
            <a:r>
              <a:rPr lang="en-US" dirty="0"/>
              <a:t>Internal vs. external validation</a:t>
            </a:r>
          </a:p>
          <a:p>
            <a:pPr lvl="1"/>
            <a:r>
              <a:rPr lang="en-US" dirty="0"/>
              <a:t>Inclusion/exclusion criteria</a:t>
            </a:r>
          </a:p>
          <a:p>
            <a:pPr lvl="1"/>
            <a:r>
              <a:rPr lang="en-US" dirty="0"/>
              <a:t>Data collection settings</a:t>
            </a:r>
          </a:p>
          <a:p>
            <a:pPr lvl="1"/>
            <a:r>
              <a:rPr lang="en-US" dirty="0"/>
              <a:t>Feasibility of using model</a:t>
            </a:r>
          </a:p>
          <a:p>
            <a:pPr lvl="1"/>
            <a:r>
              <a:rPr lang="en-US" dirty="0"/>
              <a:t>Intent of authors publishing paper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E25DF-6579-FC02-C431-92DBFCBBA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3C091-EEE0-9751-739C-AF19D2E48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506" y="-97587"/>
            <a:ext cx="2821638" cy="19477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36F135-29A7-9181-CB84-76E194BB6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50" y="1251579"/>
            <a:ext cx="5251450" cy="16193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8D17E9-B1B6-4570-62D5-4C9DBD6A1F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031" y="2534648"/>
            <a:ext cx="4363150" cy="2904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3F8B4-7FD2-8D82-5D18-9F5B770396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203" y="3987092"/>
            <a:ext cx="4828558" cy="26410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DE5711-FFD1-4C1A-89AE-1C3CB51F8639}"/>
              </a:ext>
            </a:extLst>
          </p:cNvPr>
          <p:cNvSpPr txBox="1"/>
          <p:nvPr/>
        </p:nvSpPr>
        <p:spPr>
          <a:xfrm>
            <a:off x="170533" y="6441743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at jimhokanson.com</a:t>
            </a:r>
          </a:p>
        </p:txBody>
      </p:sp>
    </p:spTree>
    <p:extLst>
      <p:ext uri="{BB962C8B-B14F-4D97-AF65-F5344CB8AC3E}">
        <p14:creationId xmlns:p14="http://schemas.microsoft.com/office/powerpoint/2010/main" val="17079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D52FD-0C82-4B25-BB12-C1F14B3E4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33" y="1465475"/>
            <a:ext cx="12017961" cy="59127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+mn-lt"/>
              </a:rPr>
              <a:t>Goal: </a:t>
            </a:r>
            <a:r>
              <a:rPr lang="en-US" sz="4000" dirty="0">
                <a:solidFill>
                  <a:srgbClr val="002060"/>
                </a:solidFill>
                <a:latin typeface="+mn-lt"/>
              </a:rPr>
              <a:t>Predict how individuals will respond to therapy</a:t>
            </a:r>
            <a:br>
              <a:rPr lang="en-US" sz="4000" dirty="0">
                <a:solidFill>
                  <a:srgbClr val="002060"/>
                </a:solidFill>
                <a:latin typeface="+mn-lt"/>
              </a:rPr>
            </a:br>
            <a:r>
              <a:rPr lang="en-US" sz="4000" dirty="0">
                <a:solidFill>
                  <a:srgbClr val="002060"/>
                </a:solidFill>
                <a:latin typeface="+mn-lt"/>
              </a:rPr>
              <a:t>(i.e., personalized medicine)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271688-37D6-451B-B453-F7B7A901B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7BEB-9349-440D-81EB-3D79117514BD}" type="slidenum">
              <a:rPr lang="en-US" smtClean="0"/>
              <a:t>2</a:t>
            </a:fld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E04477-D0C4-4C49-8A79-C3D404F01918}"/>
              </a:ext>
            </a:extLst>
          </p:cNvPr>
          <p:cNvSpPr txBox="1"/>
          <p:nvPr/>
        </p:nvSpPr>
        <p:spPr>
          <a:xfrm>
            <a:off x="170533" y="3556019"/>
            <a:ext cx="114512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State of the Field: </a:t>
            </a:r>
            <a:r>
              <a:rPr lang="en-US" sz="3600" dirty="0">
                <a:solidFill>
                  <a:srgbClr val="002060"/>
                </a:solidFill>
              </a:rPr>
              <a:t>Try therapies until something works</a:t>
            </a:r>
          </a:p>
          <a:p>
            <a:r>
              <a:rPr lang="en-US" sz="3600" dirty="0">
                <a:solidFill>
                  <a:srgbClr val="002060"/>
                </a:solidFill>
              </a:rPr>
              <a:t>(i.e., not personalized medicine)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8C3AC-1CDD-4204-A179-282123891505}"/>
              </a:ext>
            </a:extLst>
          </p:cNvPr>
          <p:cNvSpPr txBox="1"/>
          <p:nvPr/>
        </p:nvSpPr>
        <p:spPr>
          <a:xfrm>
            <a:off x="170533" y="6441743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at jimhokanson.com</a:t>
            </a:r>
          </a:p>
        </p:txBody>
      </p:sp>
    </p:spTree>
    <p:extLst>
      <p:ext uri="{BB962C8B-B14F-4D97-AF65-F5344CB8AC3E}">
        <p14:creationId xmlns:p14="http://schemas.microsoft.com/office/powerpoint/2010/main" val="364749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23167-EF90-EC9E-E30D-040CBE858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536825"/>
            <a:ext cx="10337800" cy="1325563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002060"/>
                </a:solidFill>
              </a:rPr>
              <a:t>How do we move towards our goal?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39F11C-D6B0-A52F-9BAD-53227EFCC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F4FCA4-4989-4E70-B27C-4FD927363A41}"/>
              </a:ext>
            </a:extLst>
          </p:cNvPr>
          <p:cNvSpPr txBox="1"/>
          <p:nvPr/>
        </p:nvSpPr>
        <p:spPr>
          <a:xfrm>
            <a:off x="170533" y="6441743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at jimhokanson.com</a:t>
            </a:r>
          </a:p>
        </p:txBody>
      </p:sp>
    </p:spTree>
    <p:extLst>
      <p:ext uri="{BB962C8B-B14F-4D97-AF65-F5344CB8AC3E}">
        <p14:creationId xmlns:p14="http://schemas.microsoft.com/office/powerpoint/2010/main" val="161312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DACD55-D2DD-AD6D-1101-ACBBD6FA6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D6C79-D24F-0C31-9553-D8CBC3ED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67945"/>
            <a:ext cx="10981944" cy="67119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2060"/>
                </a:solidFill>
              </a:rPr>
              <a:t>One Approach, Risk/Prediction Factors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04419-8F33-DD56-CD44-18A14746C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128285"/>
            <a:ext cx="3255746" cy="1482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Factors associated with success or failure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1E87219-5A36-D896-590E-95B927B26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9025" y="872490"/>
            <a:ext cx="8420100" cy="58123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CD09D-6F0C-9CB9-E8CE-6F176CEE9704}"/>
              </a:ext>
            </a:extLst>
          </p:cNvPr>
          <p:cNvSpPr txBox="1"/>
          <p:nvPr/>
        </p:nvSpPr>
        <p:spPr>
          <a:xfrm>
            <a:off x="137160" y="4688674"/>
            <a:ext cx="2914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/>
              <a:t>Janknegt</a:t>
            </a:r>
            <a:r>
              <a:rPr lang="en-US" sz="2400" i="1" dirty="0"/>
              <a:t> et al. 2001 European Urology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0FBA0-E372-BB44-858A-5144A225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01200" y="6319748"/>
            <a:ext cx="2257425" cy="365125"/>
          </a:xfrm>
        </p:spPr>
        <p:txBody>
          <a:bodyPr/>
          <a:lstStyle/>
          <a:p>
            <a:fld id="{212C584D-CD7F-49AE-821E-F9A9A0F4CA33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74BB6E-533C-12CF-5AD1-8F86E3022785}"/>
              </a:ext>
            </a:extLst>
          </p:cNvPr>
          <p:cNvSpPr txBox="1"/>
          <p:nvPr/>
        </p:nvSpPr>
        <p:spPr>
          <a:xfrm>
            <a:off x="3629025" y="872490"/>
            <a:ext cx="3302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Possible SNM factors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7D9C69-2159-4403-A5BD-64E09F368B0E}"/>
              </a:ext>
            </a:extLst>
          </p:cNvPr>
          <p:cNvSpPr/>
          <p:nvPr/>
        </p:nvSpPr>
        <p:spPr>
          <a:xfrm>
            <a:off x="3593910" y="1471612"/>
            <a:ext cx="8507603" cy="571501"/>
          </a:xfrm>
          <a:prstGeom prst="rect">
            <a:avLst/>
          </a:prstGeom>
          <a:noFill/>
          <a:ln w="603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F6EECB-3CFB-41F2-AC4E-4E84C48254EC}"/>
              </a:ext>
            </a:extLst>
          </p:cNvPr>
          <p:cNvSpPr txBox="1"/>
          <p:nvPr/>
        </p:nvSpPr>
        <p:spPr>
          <a:xfrm>
            <a:off x="170533" y="6441743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at jimhokanson.com</a:t>
            </a:r>
          </a:p>
        </p:txBody>
      </p:sp>
    </p:spTree>
    <p:extLst>
      <p:ext uri="{BB962C8B-B14F-4D97-AF65-F5344CB8AC3E}">
        <p14:creationId xmlns:p14="http://schemas.microsoft.com/office/powerpoint/2010/main" val="9441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3364B-6146-454D-BD77-D45241A4C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7E2C1-FDE2-48A4-8774-B9D9A1977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7237"/>
            <a:ext cx="12192000" cy="375950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16D631F-F1DB-47D6-BB0F-F48EC8639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67945"/>
            <a:ext cx="10981944" cy="671195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rgbClr val="002060"/>
                </a:solidFill>
              </a:rPr>
              <a:t>Another example from the ROSETTA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8F91F-53E9-4DE6-BCAD-3D388FB6A680}"/>
              </a:ext>
            </a:extLst>
          </p:cNvPr>
          <p:cNvSpPr txBox="1"/>
          <p:nvPr/>
        </p:nvSpPr>
        <p:spPr>
          <a:xfrm>
            <a:off x="0" y="5970786"/>
            <a:ext cx="5897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Richter et al. 2017 J. Urology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3178C1-78F3-4EB3-9558-33FBC4B3D1A7}"/>
              </a:ext>
            </a:extLst>
          </p:cNvPr>
          <p:cNvSpPr txBox="1"/>
          <p:nvPr/>
        </p:nvSpPr>
        <p:spPr>
          <a:xfrm>
            <a:off x="137159" y="820117"/>
            <a:ext cx="11112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Factors associated with Botox and sacral neuromodulation 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1B711-FB46-4711-A306-248D40456562}"/>
              </a:ext>
            </a:extLst>
          </p:cNvPr>
          <p:cNvSpPr txBox="1"/>
          <p:nvPr/>
        </p:nvSpPr>
        <p:spPr>
          <a:xfrm>
            <a:off x="0" y="6440526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at jimhokanson.com</a:t>
            </a:r>
          </a:p>
        </p:txBody>
      </p:sp>
    </p:spTree>
    <p:extLst>
      <p:ext uri="{BB962C8B-B14F-4D97-AF65-F5344CB8AC3E}">
        <p14:creationId xmlns:p14="http://schemas.microsoft.com/office/powerpoint/2010/main" val="3751920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58CAE-D6E8-238C-7D7E-4AA48FB17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95" y="136525"/>
            <a:ext cx="10515600" cy="892175"/>
          </a:xfrm>
        </p:spPr>
        <p:txBody>
          <a:bodyPr>
            <a:normAutofit/>
          </a:bodyPr>
          <a:lstStyle/>
          <a:p>
            <a:r>
              <a:rPr lang="en-US" sz="5000" b="1" dirty="0">
                <a:solidFill>
                  <a:srgbClr val="002060"/>
                </a:solidFill>
              </a:rPr>
              <a:t>Transitioning to Prediction Modeling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35B3D-E29A-4980-E7EE-50E0DEC0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9650" y="6465886"/>
            <a:ext cx="2743200" cy="365125"/>
          </a:xfrm>
        </p:spPr>
        <p:txBody>
          <a:bodyPr/>
          <a:lstStyle/>
          <a:p>
            <a:fld id="{212C584D-CD7F-49AE-821E-F9A9A0F4CA33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AE4A571-56EA-82DF-DCBB-DB8DCAEFF624}"/>
              </a:ext>
            </a:extLst>
          </p:cNvPr>
          <p:cNvCxnSpPr>
            <a:cxnSpLocks/>
          </p:cNvCxnSpPr>
          <p:nvPr/>
        </p:nvCxnSpPr>
        <p:spPr>
          <a:xfrm>
            <a:off x="5367124" y="3832224"/>
            <a:ext cx="1323236" cy="0"/>
          </a:xfrm>
          <a:prstGeom prst="straightConnector1">
            <a:avLst/>
          </a:prstGeom>
          <a:ln w="793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365529-BD9A-0423-BC5B-4E19BADB11EE}"/>
              </a:ext>
            </a:extLst>
          </p:cNvPr>
          <p:cNvSpPr txBox="1"/>
          <p:nvPr/>
        </p:nvSpPr>
        <p:spPr>
          <a:xfrm>
            <a:off x="186603" y="997229"/>
            <a:ext cx="5180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Traditional risk/prediction factors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0CDF58-0A6A-4EA3-41C4-40EC207D3431}"/>
              </a:ext>
            </a:extLst>
          </p:cNvPr>
          <p:cNvSpPr txBox="1"/>
          <p:nvPr/>
        </p:nvSpPr>
        <p:spPr>
          <a:xfrm>
            <a:off x="7841618" y="1234168"/>
            <a:ext cx="3210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Prediction Modeling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2CCFA-450A-7A77-E95D-9A398255029A}"/>
              </a:ext>
            </a:extLst>
          </p:cNvPr>
          <p:cNvSpPr txBox="1"/>
          <p:nvPr/>
        </p:nvSpPr>
        <p:spPr>
          <a:xfrm>
            <a:off x="8040388" y="2843403"/>
            <a:ext cx="1267245" cy="83099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Model 1</a:t>
            </a:r>
          </a:p>
          <a:p>
            <a:pPr algn="ctr"/>
            <a:r>
              <a:rPr lang="en-US" sz="2400" b="1" dirty="0"/>
              <a:t>(Botox)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F4EB1C3-E7C8-FC44-88D8-8C4BA26D2498}"/>
              </a:ext>
            </a:extLst>
          </p:cNvPr>
          <p:cNvSpPr txBox="1"/>
          <p:nvPr/>
        </p:nvSpPr>
        <p:spPr>
          <a:xfrm>
            <a:off x="186603" y="1666394"/>
            <a:ext cx="5979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Onus on clinician to process and integrate knowledge. Difficult for one study. Impossible for many?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10558F-33AE-7926-6CFD-B18A9BC78EF0}"/>
              </a:ext>
            </a:extLst>
          </p:cNvPr>
          <p:cNvSpPr txBox="1"/>
          <p:nvPr/>
        </p:nvSpPr>
        <p:spPr>
          <a:xfrm>
            <a:off x="-9740" y="6234709"/>
            <a:ext cx="5743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/>
              <a:t>1) http://www.likar.info/urology/article-72869-uchashhennoe-mocheispuskanie-bez-boli-ishhem-prichinu/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0EE3664-62C3-34FF-C3D7-C3B67F386DA4}"/>
              </a:ext>
            </a:extLst>
          </p:cNvPr>
          <p:cNvGrpSpPr/>
          <p:nvPr/>
        </p:nvGrpSpPr>
        <p:grpSpPr>
          <a:xfrm>
            <a:off x="6724825" y="2619729"/>
            <a:ext cx="983485" cy="2424990"/>
            <a:chOff x="6926921" y="3115197"/>
            <a:chExt cx="1282086" cy="3161253"/>
          </a:xfrm>
        </p:grpSpPr>
        <p:pic>
          <p:nvPicPr>
            <p:cNvPr id="14" name="Picture 10" descr="Related image">
              <a:extLst>
                <a:ext uri="{FF2B5EF4-FFF2-40B4-BE49-F238E27FC236}">
                  <a16:creationId xmlns:a16="http://schemas.microsoft.com/office/drawing/2014/main" id="{4F1C1936-5965-1FBF-492E-E079C239C0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748" t="6038" r="24348"/>
            <a:stretch/>
          </p:blipFill>
          <p:spPr bwMode="auto">
            <a:xfrm>
              <a:off x="7000875" y="3115197"/>
              <a:ext cx="1208132" cy="31612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C3523B-A309-5555-EA88-5C807CA380BF}"/>
                </a:ext>
              </a:extLst>
            </p:cNvPr>
            <p:cNvSpPr txBox="1"/>
            <p:nvPr/>
          </p:nvSpPr>
          <p:spPr>
            <a:xfrm>
              <a:off x="6926921" y="5989725"/>
              <a:ext cx="213954" cy="286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CB28C37-3552-4C17-F82B-2199DC37C79C}"/>
              </a:ext>
            </a:extLst>
          </p:cNvPr>
          <p:cNvSpPr txBox="1"/>
          <p:nvPr/>
        </p:nvSpPr>
        <p:spPr>
          <a:xfrm>
            <a:off x="7841618" y="1801362"/>
            <a:ext cx="41637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Model provides </a:t>
            </a:r>
            <a:r>
              <a:rPr lang="en-US" sz="2000" b="1" dirty="0"/>
              <a:t>patient specific </a:t>
            </a:r>
            <a:r>
              <a:rPr lang="en-US" sz="2000" dirty="0"/>
              <a:t>probabilities of outcomes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2AF721-D3A9-24C4-3FC6-17602321D75D}"/>
              </a:ext>
            </a:extLst>
          </p:cNvPr>
          <p:cNvSpPr txBox="1"/>
          <p:nvPr/>
        </p:nvSpPr>
        <p:spPr>
          <a:xfrm>
            <a:off x="6587490" y="5083647"/>
            <a:ext cx="1720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Patient’s characteristics for modeling</a:t>
            </a:r>
          </a:p>
          <a:p>
            <a:r>
              <a:rPr lang="en-US" b="1" dirty="0"/>
              <a:t>Age: </a:t>
            </a:r>
            <a:r>
              <a:rPr lang="en-US" dirty="0"/>
              <a:t>70</a:t>
            </a:r>
            <a:endParaRPr lang="en-US" sz="800" dirty="0"/>
          </a:p>
          <a:p>
            <a:r>
              <a:rPr lang="en-US" b="1" dirty="0"/>
              <a:t>BMI: </a:t>
            </a:r>
            <a:r>
              <a:rPr lang="en-US" dirty="0"/>
              <a:t>33</a:t>
            </a:r>
            <a:endParaRPr lang="en-US" sz="800" dirty="0"/>
          </a:p>
          <a:p>
            <a:r>
              <a:rPr lang="en-US" b="1" dirty="0"/>
              <a:t>FCI: </a:t>
            </a:r>
            <a:r>
              <a:rPr lang="en-US" dirty="0"/>
              <a:t>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26DDCE-907D-C21C-4BCE-F57064627B80}"/>
              </a:ext>
            </a:extLst>
          </p:cNvPr>
          <p:cNvSpPr txBox="1"/>
          <p:nvPr/>
        </p:nvSpPr>
        <p:spPr>
          <a:xfrm>
            <a:off x="8040388" y="4101659"/>
            <a:ext cx="1559559" cy="83099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Model 2</a:t>
            </a:r>
          </a:p>
          <a:p>
            <a:pPr algn="ctr"/>
            <a:r>
              <a:rPr lang="en-US" sz="2400" b="1" dirty="0"/>
              <a:t>(Botox AE)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563EE1-07F9-D2ED-42A1-CC3A23314CDF}"/>
              </a:ext>
            </a:extLst>
          </p:cNvPr>
          <p:cNvSpPr txBox="1"/>
          <p:nvPr/>
        </p:nvSpPr>
        <p:spPr>
          <a:xfrm>
            <a:off x="8170862" y="5307483"/>
            <a:ext cx="1267245" cy="830997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Model 3</a:t>
            </a:r>
          </a:p>
          <a:p>
            <a:pPr algn="ctr"/>
            <a:r>
              <a:rPr lang="en-US" sz="2400" b="1" dirty="0"/>
              <a:t>(SNM)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00B8DD-18EE-CDF7-AA6A-1492955F7A92}"/>
              </a:ext>
            </a:extLst>
          </p:cNvPr>
          <p:cNvSpPr txBox="1"/>
          <p:nvPr/>
        </p:nvSpPr>
        <p:spPr>
          <a:xfrm>
            <a:off x="10301887" y="2741042"/>
            <a:ext cx="166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90% chance</a:t>
            </a:r>
          </a:p>
          <a:p>
            <a:pPr algn="ctr"/>
            <a:r>
              <a:rPr lang="en-US" sz="2400" dirty="0"/>
              <a:t>of success</a:t>
            </a:r>
          </a:p>
          <a:p>
            <a:pPr algn="ctr"/>
            <a:r>
              <a:rPr lang="en-US" sz="2400" dirty="0"/>
              <a:t>with Botox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900FEE-BD68-CBA6-AB2E-A99D23660C82}"/>
              </a:ext>
            </a:extLst>
          </p:cNvPr>
          <p:cNvSpPr txBox="1"/>
          <p:nvPr/>
        </p:nvSpPr>
        <p:spPr>
          <a:xfrm>
            <a:off x="10326929" y="3966516"/>
            <a:ext cx="166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30% chance</a:t>
            </a:r>
          </a:p>
          <a:p>
            <a:pPr algn="ctr"/>
            <a:r>
              <a:rPr lang="en-US" sz="2400" dirty="0"/>
              <a:t>of UTI</a:t>
            </a:r>
          </a:p>
          <a:p>
            <a:pPr algn="ctr"/>
            <a:r>
              <a:rPr lang="en-US" sz="2400" dirty="0"/>
              <a:t>with Botox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D82D61-6701-6B6B-6148-68E3742FCC6A}"/>
              </a:ext>
            </a:extLst>
          </p:cNvPr>
          <p:cNvSpPr txBox="1"/>
          <p:nvPr/>
        </p:nvSpPr>
        <p:spPr>
          <a:xfrm>
            <a:off x="10336350" y="5293776"/>
            <a:ext cx="16690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60% chance</a:t>
            </a:r>
          </a:p>
          <a:p>
            <a:pPr algn="ctr"/>
            <a:r>
              <a:rPr lang="en-US" sz="2400" dirty="0"/>
              <a:t> of success</a:t>
            </a:r>
          </a:p>
          <a:p>
            <a:pPr algn="ctr"/>
            <a:r>
              <a:rPr lang="en-US" sz="2400" dirty="0"/>
              <a:t>with SNM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953F5A2-9AD9-8EAC-3508-4AF842E6B881}"/>
              </a:ext>
            </a:extLst>
          </p:cNvPr>
          <p:cNvCxnSpPr>
            <a:cxnSpLocks/>
          </p:cNvCxnSpPr>
          <p:nvPr/>
        </p:nvCxnSpPr>
        <p:spPr>
          <a:xfrm>
            <a:off x="9389336" y="3229222"/>
            <a:ext cx="729199" cy="0"/>
          </a:xfrm>
          <a:prstGeom prst="straightConnector1">
            <a:avLst/>
          </a:prstGeom>
          <a:ln w="793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77DD53B-CD0A-F81E-EECD-775B1D36006F}"/>
              </a:ext>
            </a:extLst>
          </p:cNvPr>
          <p:cNvCxnSpPr>
            <a:cxnSpLocks/>
          </p:cNvCxnSpPr>
          <p:nvPr/>
        </p:nvCxnSpPr>
        <p:spPr>
          <a:xfrm>
            <a:off x="9691814" y="4471336"/>
            <a:ext cx="426721" cy="0"/>
          </a:xfrm>
          <a:prstGeom prst="straightConnector1">
            <a:avLst/>
          </a:prstGeom>
          <a:ln w="793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3B8A92E-F2F8-3555-0CC4-3F9BB77B7C16}"/>
              </a:ext>
            </a:extLst>
          </p:cNvPr>
          <p:cNvCxnSpPr>
            <a:cxnSpLocks/>
          </p:cNvCxnSpPr>
          <p:nvPr/>
        </p:nvCxnSpPr>
        <p:spPr>
          <a:xfrm>
            <a:off x="9509019" y="5716231"/>
            <a:ext cx="658287" cy="0"/>
          </a:xfrm>
          <a:prstGeom prst="straightConnector1">
            <a:avLst/>
          </a:prstGeom>
          <a:ln w="793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DB792EC8-3147-4995-9A67-410AA9BDC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298" y="2523563"/>
            <a:ext cx="2821638" cy="194777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5A71E59-BAE5-4159-AA4C-8D7671580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330" y="4590894"/>
            <a:ext cx="5251450" cy="161933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47000282-E8FF-448D-A2DF-6ACAC2AFF6CB}"/>
              </a:ext>
            </a:extLst>
          </p:cNvPr>
          <p:cNvSpPr txBox="1"/>
          <p:nvPr/>
        </p:nvSpPr>
        <p:spPr>
          <a:xfrm>
            <a:off x="170533" y="6441743"/>
            <a:ext cx="2675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slides at jimhokanson.com</a:t>
            </a:r>
          </a:p>
        </p:txBody>
      </p:sp>
    </p:spTree>
    <p:extLst>
      <p:ext uri="{BB962C8B-B14F-4D97-AF65-F5344CB8AC3E}">
        <p14:creationId xmlns:p14="http://schemas.microsoft.com/office/powerpoint/2010/main" val="370920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21" grpId="0"/>
      <p:bldP spid="23" grpId="0"/>
      <p:bldP spid="24" grpId="0" animBg="1"/>
      <p:bldP spid="25" grpId="0" animBg="1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059DF-F122-4C2E-882F-4AAB077DD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34"/>
            <a:ext cx="10515600" cy="854075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Factors vs. Prediction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4225D-F3B0-47C4-BC9B-5EE4783B3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68" y="808523"/>
            <a:ext cx="11101032" cy="8978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Can use similar modeling approach but often prediction models focus foremost on getting an </a:t>
            </a:r>
            <a:r>
              <a:rPr lang="en-US" b="1" dirty="0"/>
              <a:t>accurate</a:t>
            </a:r>
            <a:r>
              <a:rPr lang="en-US" dirty="0"/>
              <a:t> and </a:t>
            </a:r>
            <a:r>
              <a:rPr lang="en-US" b="1" dirty="0"/>
              <a:t>generalizable</a:t>
            </a:r>
            <a:r>
              <a:rPr lang="en-US" dirty="0"/>
              <a:t> model.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93F44-C79A-4DC4-B02A-A402C84CB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https://qph.fs.quoracdn.net/main-qimg-412c8556aacf7e25b86bba63e9e67ac6-c">
            <a:extLst>
              <a:ext uri="{FF2B5EF4-FFF2-40B4-BE49-F238E27FC236}">
                <a16:creationId xmlns:a16="http://schemas.microsoft.com/office/drawing/2014/main" id="{DCFFB6DE-EE78-4981-9929-475BB7224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" t="46431" r="67072" b="3354"/>
          <a:stretch/>
        </p:blipFill>
        <p:spPr bwMode="auto">
          <a:xfrm>
            <a:off x="305832" y="2936523"/>
            <a:ext cx="2893517" cy="181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E1858A3-4B15-474D-814A-AE2F14B63A18}"/>
              </a:ext>
            </a:extLst>
          </p:cNvPr>
          <p:cNvSpPr txBox="1"/>
          <p:nvPr/>
        </p:nvSpPr>
        <p:spPr>
          <a:xfrm>
            <a:off x="74968" y="2105526"/>
            <a:ext cx="312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Original  Model</a:t>
            </a:r>
          </a:p>
          <a:p>
            <a:pPr algn="ctr"/>
            <a:r>
              <a:rPr lang="en-US" sz="2400" dirty="0"/>
              <a:t>(e.g. logistic regression)</a:t>
            </a:r>
          </a:p>
        </p:txBody>
      </p:sp>
      <p:pic>
        <p:nvPicPr>
          <p:cNvPr id="8" name="Picture 2" descr="https://qph.fs.quoracdn.net/main-qimg-412c8556aacf7e25b86bba63e9e67ac6-c">
            <a:extLst>
              <a:ext uri="{FF2B5EF4-FFF2-40B4-BE49-F238E27FC236}">
                <a16:creationId xmlns:a16="http://schemas.microsoft.com/office/drawing/2014/main" id="{82A8A05B-E997-473E-9DFC-9FD7519CDF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9" t="46573" r="33415" b="2370"/>
          <a:stretch/>
        </p:blipFill>
        <p:spPr bwMode="auto">
          <a:xfrm>
            <a:off x="4840198" y="2970786"/>
            <a:ext cx="2966161" cy="184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93D166-A8DC-4C3D-9A04-5CF57AB54D02}"/>
              </a:ext>
            </a:extLst>
          </p:cNvPr>
          <p:cNvSpPr txBox="1"/>
          <p:nvPr/>
        </p:nvSpPr>
        <p:spPr>
          <a:xfrm>
            <a:off x="5171167" y="2183292"/>
            <a:ext cx="2304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Improved Model</a:t>
            </a:r>
          </a:p>
          <a:p>
            <a:r>
              <a:rPr lang="en-US" sz="2400" dirty="0"/>
              <a:t>(Better accuracy)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8BF22A-1BFB-59F1-BFC1-20E17C199AEF}"/>
              </a:ext>
            </a:extLst>
          </p:cNvPr>
          <p:cNvSpPr txBox="1"/>
          <p:nvPr/>
        </p:nvSpPr>
        <p:spPr>
          <a:xfrm>
            <a:off x="7790063" y="2122015"/>
            <a:ext cx="432696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Possible “improved” modeling approaches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Logistic regression with interaction terms or regularized regression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Random forests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Neural network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Support vector machine</a:t>
            </a:r>
          </a:p>
          <a:p>
            <a:pPr marL="285750" indent="-285750">
              <a:buFontTx/>
              <a:buChar char="-"/>
            </a:pPr>
            <a:r>
              <a:rPr lang="en-US" sz="2800" dirty="0"/>
              <a:t>etc.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3D282BD-06E0-492F-91BC-94D01B22C90A}"/>
              </a:ext>
            </a:extLst>
          </p:cNvPr>
          <p:cNvSpPr/>
          <p:nvPr/>
        </p:nvSpPr>
        <p:spPr>
          <a:xfrm>
            <a:off x="368300" y="6191250"/>
            <a:ext cx="330200" cy="33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359F37-F11B-438B-99D7-36CED334D1FB}"/>
              </a:ext>
            </a:extLst>
          </p:cNvPr>
          <p:cNvSpPr/>
          <p:nvPr/>
        </p:nvSpPr>
        <p:spPr>
          <a:xfrm>
            <a:off x="368300" y="5762133"/>
            <a:ext cx="330200" cy="330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0E1896-DDE9-4E13-8D34-77A28EC23089}"/>
              </a:ext>
            </a:extLst>
          </p:cNvPr>
          <p:cNvSpPr txBox="1"/>
          <p:nvPr/>
        </p:nvSpPr>
        <p:spPr>
          <a:xfrm>
            <a:off x="794941" y="5700379"/>
            <a:ext cx="2584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Treatment Success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E2DCB5-74D8-4DD1-AADB-1BE0AE3C633D}"/>
              </a:ext>
            </a:extLst>
          </p:cNvPr>
          <p:cNvSpPr txBox="1"/>
          <p:nvPr/>
        </p:nvSpPr>
        <p:spPr>
          <a:xfrm>
            <a:off x="794941" y="6125517"/>
            <a:ext cx="2541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Treatment Failure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1388EE7-5C4F-4543-A34A-BC6BFA0CDBE9}"/>
              </a:ext>
            </a:extLst>
          </p:cNvPr>
          <p:cNvCxnSpPr>
            <a:cxnSpLocks/>
          </p:cNvCxnSpPr>
          <p:nvPr/>
        </p:nvCxnSpPr>
        <p:spPr>
          <a:xfrm flipV="1">
            <a:off x="2595740" y="4208157"/>
            <a:ext cx="238422" cy="701908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187C495-430E-4CDC-8425-24DDB93BF71D}"/>
              </a:ext>
            </a:extLst>
          </p:cNvPr>
          <p:cNvSpPr txBox="1"/>
          <p:nvPr/>
        </p:nvSpPr>
        <p:spPr>
          <a:xfrm>
            <a:off x="2163588" y="4824909"/>
            <a:ext cx="13790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Lots of errors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6AC1AE-91D9-0C90-A90E-A3FC52ECE7BF}"/>
              </a:ext>
            </a:extLst>
          </p:cNvPr>
          <p:cNvCxnSpPr>
            <a:cxnSpLocks/>
          </p:cNvCxnSpPr>
          <p:nvPr/>
        </p:nvCxnSpPr>
        <p:spPr>
          <a:xfrm flipH="1" flipV="1">
            <a:off x="637456" y="4134347"/>
            <a:ext cx="1515151" cy="966643"/>
          </a:xfrm>
          <a:prstGeom prst="straightConnector1">
            <a:avLst/>
          </a:prstGeom>
          <a:ln w="508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0883559-2F14-4670-90CF-245318929FA0}"/>
              </a:ext>
            </a:extLst>
          </p:cNvPr>
          <p:cNvGrpSpPr/>
          <p:nvPr/>
        </p:nvGrpSpPr>
        <p:grpSpPr>
          <a:xfrm>
            <a:off x="3200110" y="3146235"/>
            <a:ext cx="1306484" cy="1464347"/>
            <a:chOff x="3200110" y="3146235"/>
            <a:chExt cx="1306484" cy="1464347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E496CF1-ACAD-9F24-E47A-E1C105182F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0110" y="3146235"/>
              <a:ext cx="6900" cy="691845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8A267578-3F2D-62A4-04E2-493A3CA0A1E5}"/>
                </a:ext>
              </a:extLst>
            </p:cNvPr>
            <p:cNvCxnSpPr>
              <a:cxnSpLocks/>
            </p:cNvCxnSpPr>
            <p:nvPr/>
          </p:nvCxnSpPr>
          <p:spPr>
            <a:xfrm>
              <a:off x="3207010" y="3879300"/>
              <a:ext cx="0" cy="731282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0884AAA-A9C8-4EE5-9C61-B49717400309}"/>
                </a:ext>
              </a:extLst>
            </p:cNvPr>
            <p:cNvSpPr txBox="1"/>
            <p:nvPr/>
          </p:nvSpPr>
          <p:spPr>
            <a:xfrm>
              <a:off x="3287785" y="3261324"/>
              <a:ext cx="1218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Success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D55AC2E-7884-0FB1-9284-4823A50205ED}"/>
                </a:ext>
              </a:extLst>
            </p:cNvPr>
            <p:cNvSpPr txBox="1"/>
            <p:nvPr/>
          </p:nvSpPr>
          <p:spPr>
            <a:xfrm>
              <a:off x="3256202" y="3919843"/>
              <a:ext cx="12188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Failure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009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5" grpId="0" animBg="1"/>
      <p:bldP spid="12" grpId="0" animBg="1"/>
      <p:bldP spid="10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EA33C81-49ED-463D-9326-01DD2FDD8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0" y="-4829"/>
            <a:ext cx="4844066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95F7B59-3675-482A-A1D0-8638784EE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79" y="23595"/>
            <a:ext cx="5307196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0353A5-C227-4E97-9EA5-B33CA1E7C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4978" y="30564"/>
            <a:ext cx="4638773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628A54-36B3-4EA3-BD7B-3941B076C6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618" y="-11798"/>
            <a:ext cx="653252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91A11E7-0633-4E24-8D3C-57D8AFA7D8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5304" y="37533"/>
            <a:ext cx="4774665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1B9C09-A066-40D6-B4EA-229588E847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2485" y="21180"/>
            <a:ext cx="4979305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DE5BB-806A-4DE5-8B84-6A2D276E0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C584D-CD7F-49AE-821E-F9A9A0F4CA3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B8FD4A-BBBE-434B-BABA-7052055BE7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174"/>
          <a:stretch/>
        </p:blipFill>
        <p:spPr>
          <a:xfrm>
            <a:off x="6990080" y="-11798"/>
            <a:ext cx="5201920" cy="684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0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C40C8-A28C-B588-9BDF-E49638E0E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24502-29CC-18E8-CEC6-E877EDE46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9"/>
            <a:ext cx="11760200" cy="10848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Things to Know: 1) Discrimination performance for binary classification (e.g., success or failure, adverse event or not)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9EBC5-9A5B-C121-4E06-EE40A6AD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1224" y="6390635"/>
            <a:ext cx="2743200" cy="365125"/>
          </a:xfrm>
        </p:spPr>
        <p:txBody>
          <a:bodyPr/>
          <a:lstStyle/>
          <a:p>
            <a:fld id="{212C584D-CD7F-49AE-821E-F9A9A0F4CA3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37F0C7-0522-9DB6-C0D7-A9ED481C2ACB}"/>
              </a:ext>
            </a:extLst>
          </p:cNvPr>
          <p:cNvSpPr txBox="1"/>
          <p:nvPr/>
        </p:nvSpPr>
        <p:spPr>
          <a:xfrm>
            <a:off x="2571" y="961425"/>
            <a:ext cx="7270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Discrimination: how well can we tell the groups apart?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DC626C5-2C89-868E-8BCD-F4E3B0BF45C8}"/>
              </a:ext>
            </a:extLst>
          </p:cNvPr>
          <p:cNvSpPr txBox="1"/>
          <p:nvPr/>
        </p:nvSpPr>
        <p:spPr>
          <a:xfrm>
            <a:off x="-1" y="6464817"/>
            <a:ext cx="88653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https://www.datasciencecentral.com/roc-curve-explained-in-one-picture/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B1340C-6554-C728-EA0F-8D43FE228D83}"/>
              </a:ext>
            </a:extLst>
          </p:cNvPr>
          <p:cNvSpPr txBox="1"/>
          <p:nvPr/>
        </p:nvSpPr>
        <p:spPr>
          <a:xfrm>
            <a:off x="2570" y="1305200"/>
            <a:ext cx="1018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Metric: </a:t>
            </a:r>
            <a:r>
              <a:rPr lang="en-US" sz="2400" dirty="0"/>
              <a:t>C-index or Area Under the Curve (AUC), 0.5 (chance) to  1 (perfect)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45CE8C0F-9210-40BC-95D3-F3D0298DE7A8}"/>
              </a:ext>
            </a:extLst>
          </p:cNvPr>
          <p:cNvGrpSpPr/>
          <p:nvPr/>
        </p:nvGrpSpPr>
        <p:grpSpPr>
          <a:xfrm>
            <a:off x="337761" y="1807145"/>
            <a:ext cx="3190533" cy="2573001"/>
            <a:chOff x="447040" y="4014969"/>
            <a:chExt cx="3190533" cy="25730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A42A7B3-BE48-4856-B663-471725F0FD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9533"/>
            <a:stretch/>
          </p:blipFill>
          <p:spPr>
            <a:xfrm>
              <a:off x="603281" y="4621325"/>
              <a:ext cx="2574153" cy="1966645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E4F4E1-6C2D-414C-90CA-7956969D5EB4}"/>
                </a:ext>
              </a:extLst>
            </p:cNvPr>
            <p:cNvSpPr txBox="1"/>
            <p:nvPr/>
          </p:nvSpPr>
          <p:spPr>
            <a:xfrm>
              <a:off x="447040" y="4014969"/>
              <a:ext cx="31905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No Separability (Poor Model)</a:t>
              </a:r>
            </a:p>
          </p:txBody>
        </p: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3847B39F-E06E-465E-8FDC-C65D4A879F4E}"/>
                </a:ext>
              </a:extLst>
            </p:cNvPr>
            <p:cNvGrpSpPr/>
            <p:nvPr/>
          </p:nvGrpSpPr>
          <p:grpSpPr>
            <a:xfrm>
              <a:off x="949417" y="4388365"/>
              <a:ext cx="2352903" cy="531777"/>
              <a:chOff x="949417" y="4388365"/>
              <a:chExt cx="2352903" cy="531777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E2E52D5-E280-B487-A443-DD523C2815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851" y="4454612"/>
                <a:ext cx="2154589" cy="0"/>
              </a:xfrm>
              <a:prstGeom prst="straightConnector1">
                <a:avLst/>
              </a:prstGeom>
              <a:ln w="539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5FAE17E-AD6C-FC46-CF8D-CEAF934E7B2D}"/>
                  </a:ext>
                </a:extLst>
              </p:cNvPr>
              <p:cNvSpPr txBox="1"/>
              <p:nvPr/>
            </p:nvSpPr>
            <p:spPr>
              <a:xfrm>
                <a:off x="1294593" y="4388365"/>
                <a:ext cx="149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P(success)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BB2B187-2129-CE3E-DFB4-BBB6268F6F31}"/>
                  </a:ext>
                </a:extLst>
              </p:cNvPr>
              <p:cNvSpPr txBox="1"/>
              <p:nvPr/>
            </p:nvSpPr>
            <p:spPr>
              <a:xfrm>
                <a:off x="2861741" y="4418582"/>
                <a:ext cx="440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54098DD-0B63-2F6D-2BB1-6DF1DFA70FEF}"/>
                  </a:ext>
                </a:extLst>
              </p:cNvPr>
              <p:cNvSpPr txBox="1"/>
              <p:nvPr/>
            </p:nvSpPr>
            <p:spPr>
              <a:xfrm>
                <a:off x="949417" y="4458477"/>
                <a:ext cx="440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p:grp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D040833F-B52C-402D-86DA-570D73F0635F}"/>
                </a:ext>
              </a:extLst>
            </p:cNvPr>
            <p:cNvSpPr txBox="1"/>
            <p:nvPr/>
          </p:nvSpPr>
          <p:spPr>
            <a:xfrm>
              <a:off x="2440834" y="5098844"/>
              <a:ext cx="6986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success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4B14BFA-CA2B-4EFE-A93C-6230DD346FFE}"/>
                </a:ext>
              </a:extLst>
            </p:cNvPr>
            <p:cNvSpPr txBox="1"/>
            <p:nvPr/>
          </p:nvSpPr>
          <p:spPr>
            <a:xfrm>
              <a:off x="1116746" y="5097735"/>
              <a:ext cx="6986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failure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BDF3C2CF-E22F-4236-92E0-6E88A98FDF6B}"/>
              </a:ext>
            </a:extLst>
          </p:cNvPr>
          <p:cNvGrpSpPr/>
          <p:nvPr/>
        </p:nvGrpSpPr>
        <p:grpSpPr>
          <a:xfrm>
            <a:off x="4094248" y="1890789"/>
            <a:ext cx="2654269" cy="2390882"/>
            <a:chOff x="4285847" y="4105496"/>
            <a:chExt cx="2654269" cy="23908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9416267-1135-40AE-97A0-7056E00F4C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7540"/>
            <a:stretch/>
          </p:blipFill>
          <p:spPr>
            <a:xfrm>
              <a:off x="4399720" y="4474827"/>
              <a:ext cx="2281131" cy="2021551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C000F8-9A9F-4540-8AD5-244A34090D05}"/>
                </a:ext>
              </a:extLst>
            </p:cNvPr>
            <p:cNvSpPr txBox="1"/>
            <p:nvPr/>
          </p:nvSpPr>
          <p:spPr>
            <a:xfrm>
              <a:off x="4285847" y="4105496"/>
              <a:ext cx="26542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Good Discrimination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4E41506-8179-4A03-8A66-464728A15902}"/>
                </a:ext>
              </a:extLst>
            </p:cNvPr>
            <p:cNvSpPr/>
            <p:nvPr/>
          </p:nvSpPr>
          <p:spPr>
            <a:xfrm>
              <a:off x="4352925" y="4527365"/>
              <a:ext cx="2350110" cy="312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B774AB80-1BF2-40F8-BD05-7555A95BA3E4}"/>
                </a:ext>
              </a:extLst>
            </p:cNvPr>
            <p:cNvGrpSpPr/>
            <p:nvPr/>
          </p:nvGrpSpPr>
          <p:grpSpPr>
            <a:xfrm>
              <a:off x="4572296" y="4462117"/>
              <a:ext cx="2249605" cy="531777"/>
              <a:chOff x="949417" y="4388365"/>
              <a:chExt cx="2249605" cy="531777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C0C778AC-15A4-43C0-ADFF-8F746D28AE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851" y="4454612"/>
                <a:ext cx="1991625" cy="0"/>
              </a:xfrm>
              <a:prstGeom prst="straightConnector1">
                <a:avLst/>
              </a:prstGeom>
              <a:ln w="539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132B68A4-0077-4BE9-8979-B4270A5051F8}"/>
                  </a:ext>
                </a:extLst>
              </p:cNvPr>
              <p:cNvSpPr txBox="1"/>
              <p:nvPr/>
            </p:nvSpPr>
            <p:spPr>
              <a:xfrm>
                <a:off x="1294593" y="4388365"/>
                <a:ext cx="149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P(success)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4236FB4-3283-4B72-B79E-30A543F70083}"/>
                  </a:ext>
                </a:extLst>
              </p:cNvPr>
              <p:cNvSpPr txBox="1"/>
              <p:nvPr/>
            </p:nvSpPr>
            <p:spPr>
              <a:xfrm>
                <a:off x="2758443" y="4403191"/>
                <a:ext cx="440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29374CAE-18F1-438B-BE67-DC200483EBA7}"/>
                  </a:ext>
                </a:extLst>
              </p:cNvPr>
              <p:cNvSpPr txBox="1"/>
              <p:nvPr/>
            </p:nvSpPr>
            <p:spPr>
              <a:xfrm>
                <a:off x="949417" y="4458477"/>
                <a:ext cx="440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7A495E-318C-418A-A935-1F7314066299}"/>
                </a:ext>
              </a:extLst>
            </p:cNvPr>
            <p:cNvSpPr txBox="1"/>
            <p:nvPr/>
          </p:nvSpPr>
          <p:spPr>
            <a:xfrm>
              <a:off x="5942489" y="5789178"/>
              <a:ext cx="6986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success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BA7F8B4F-1336-4011-A24E-83CE668EB9B7}"/>
                </a:ext>
              </a:extLst>
            </p:cNvPr>
            <p:cNvSpPr txBox="1"/>
            <p:nvPr/>
          </p:nvSpPr>
          <p:spPr>
            <a:xfrm>
              <a:off x="4716853" y="5742504"/>
              <a:ext cx="6986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failure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E5ED7C1-8A27-4240-838B-CE39472FE2FE}"/>
              </a:ext>
            </a:extLst>
          </p:cNvPr>
          <p:cNvGrpSpPr/>
          <p:nvPr/>
        </p:nvGrpSpPr>
        <p:grpSpPr>
          <a:xfrm>
            <a:off x="7412187" y="1766865"/>
            <a:ext cx="2691928" cy="2569331"/>
            <a:chOff x="7823672" y="3941837"/>
            <a:chExt cx="2691928" cy="2569331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E1EA805-F8FC-4076-97E1-F5F0C81924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56879"/>
            <a:stretch/>
          </p:blipFill>
          <p:spPr>
            <a:xfrm>
              <a:off x="7964722" y="4454612"/>
              <a:ext cx="2420094" cy="2056556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46EDFFA-C381-446D-806F-A595DE36B097}"/>
                </a:ext>
              </a:extLst>
            </p:cNvPr>
            <p:cNvSpPr txBox="1"/>
            <p:nvPr/>
          </p:nvSpPr>
          <p:spPr>
            <a:xfrm>
              <a:off x="7823672" y="3941837"/>
              <a:ext cx="265426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/>
                <a:t>Perfect Discrimination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A9B0C7A-D96B-4039-87C7-4FE2ACB0B2DF}"/>
                </a:ext>
              </a:extLst>
            </p:cNvPr>
            <p:cNvSpPr/>
            <p:nvPr/>
          </p:nvSpPr>
          <p:spPr>
            <a:xfrm>
              <a:off x="8165490" y="4418666"/>
              <a:ext cx="2350110" cy="312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A0856601-03CD-49BD-96A3-304E0BAF407D}"/>
                </a:ext>
              </a:extLst>
            </p:cNvPr>
            <p:cNvGrpSpPr/>
            <p:nvPr/>
          </p:nvGrpSpPr>
          <p:grpSpPr>
            <a:xfrm>
              <a:off x="8228336" y="4384592"/>
              <a:ext cx="2249605" cy="531777"/>
              <a:chOff x="949417" y="4388365"/>
              <a:chExt cx="2249605" cy="531777"/>
            </a:xfrm>
          </p:grpSpPr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528699F9-EED3-4E39-B257-432693B67D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4851" y="4454612"/>
                <a:ext cx="1991625" cy="0"/>
              </a:xfrm>
              <a:prstGeom prst="straightConnector1">
                <a:avLst/>
              </a:prstGeom>
              <a:ln w="539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8C472EA-BAF7-4D76-BC86-CC0432F3624B}"/>
                  </a:ext>
                </a:extLst>
              </p:cNvPr>
              <p:cNvSpPr txBox="1"/>
              <p:nvPr/>
            </p:nvSpPr>
            <p:spPr>
              <a:xfrm>
                <a:off x="1294593" y="4388365"/>
                <a:ext cx="14954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P(success)</a:t>
                </a: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3D20A15-96C8-490F-948C-3392083504DF}"/>
                  </a:ext>
                </a:extLst>
              </p:cNvPr>
              <p:cNvSpPr txBox="1"/>
              <p:nvPr/>
            </p:nvSpPr>
            <p:spPr>
              <a:xfrm>
                <a:off x="2758443" y="4403191"/>
                <a:ext cx="440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1</a:t>
                </a: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91EEF1A-82B9-4559-B769-382347E792EB}"/>
                  </a:ext>
                </a:extLst>
              </p:cNvPr>
              <p:cNvSpPr txBox="1"/>
              <p:nvPr/>
            </p:nvSpPr>
            <p:spPr>
              <a:xfrm>
                <a:off x="949417" y="4458477"/>
                <a:ext cx="440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accent1"/>
                    </a:solidFill>
                  </a:rPr>
                  <a:t>0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808995E-941D-4CD2-B025-1E4455EA7E69}"/>
                </a:ext>
              </a:extLst>
            </p:cNvPr>
            <p:cNvSpPr txBox="1"/>
            <p:nvPr/>
          </p:nvSpPr>
          <p:spPr>
            <a:xfrm>
              <a:off x="9321224" y="5927260"/>
              <a:ext cx="6986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success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3D63080A-7A7E-42F0-82BA-32E089FAD151}"/>
                </a:ext>
              </a:extLst>
            </p:cNvPr>
            <p:cNvSpPr txBox="1"/>
            <p:nvPr/>
          </p:nvSpPr>
          <p:spPr>
            <a:xfrm>
              <a:off x="8418839" y="5920126"/>
              <a:ext cx="69860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failure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732B26E-74C1-4FA1-B22F-35C63A6C0757}"/>
              </a:ext>
            </a:extLst>
          </p:cNvPr>
          <p:cNvGrpSpPr/>
          <p:nvPr/>
        </p:nvGrpSpPr>
        <p:grpSpPr>
          <a:xfrm>
            <a:off x="494002" y="4430549"/>
            <a:ext cx="2621444" cy="2321562"/>
            <a:chOff x="555990" y="1728100"/>
            <a:chExt cx="2621444" cy="2321562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F015DAB9-726C-4DED-AE98-F14160015A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2230"/>
            <a:stretch/>
          </p:blipFill>
          <p:spPr>
            <a:xfrm>
              <a:off x="603281" y="1728100"/>
              <a:ext cx="2574153" cy="2321562"/>
            </a:xfrm>
            <a:prstGeom prst="rect">
              <a:avLst/>
            </a:prstGeom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B3473F-F7B4-4CC8-8AB1-BE22CC10F6A3}"/>
                </a:ext>
              </a:extLst>
            </p:cNvPr>
            <p:cNvSpPr txBox="1"/>
            <p:nvPr/>
          </p:nvSpPr>
          <p:spPr>
            <a:xfrm rot="16200000">
              <a:off x="-131113" y="2715631"/>
              <a:ext cx="17435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TPR (Sensitivity)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F651DA8-CC85-43DC-8E72-E1B429C612CB}"/>
                </a:ext>
              </a:extLst>
            </p:cNvPr>
            <p:cNvSpPr txBox="1"/>
            <p:nvPr/>
          </p:nvSpPr>
          <p:spPr>
            <a:xfrm>
              <a:off x="1011332" y="3680329"/>
              <a:ext cx="19984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FPR (1 – Specificity)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7A918A4-55AE-4566-912F-294D68A5F7D6}"/>
                </a:ext>
              </a:extLst>
            </p:cNvPr>
            <p:cNvSpPr txBox="1"/>
            <p:nvPr/>
          </p:nvSpPr>
          <p:spPr>
            <a:xfrm>
              <a:off x="1077147" y="1995697"/>
              <a:ext cx="130765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ROC Curve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B8D1694F-3FEA-4B4F-BEE2-146728A2206B}"/>
                </a:ext>
              </a:extLst>
            </p:cNvPr>
            <p:cNvCxnSpPr>
              <a:cxnSpLocks/>
              <a:stCxn id="67" idx="2"/>
            </p:cNvCxnSpPr>
            <p:nvPr/>
          </p:nvCxnSpPr>
          <p:spPr>
            <a:xfrm>
              <a:off x="1730974" y="2365029"/>
              <a:ext cx="229906" cy="24609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A502C3F1-9948-44A0-8805-F3FDF16749CE}"/>
                </a:ext>
              </a:extLst>
            </p:cNvPr>
            <p:cNvSpPr txBox="1"/>
            <p:nvPr/>
          </p:nvSpPr>
          <p:spPr>
            <a:xfrm>
              <a:off x="1867709" y="2966895"/>
              <a:ext cx="111184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AUC=0.5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D3A61DBC-BB5E-4A74-90F4-E1FAD0F0F3B5}"/>
              </a:ext>
            </a:extLst>
          </p:cNvPr>
          <p:cNvGrpSpPr/>
          <p:nvPr/>
        </p:nvGrpSpPr>
        <p:grpSpPr>
          <a:xfrm>
            <a:off x="4103849" y="4341703"/>
            <a:ext cx="2551087" cy="2425116"/>
            <a:chOff x="4263428" y="1703504"/>
            <a:chExt cx="2551087" cy="2425116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2460FCD5-FB82-4B35-9643-2759854C4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51239"/>
            <a:stretch/>
          </p:blipFill>
          <p:spPr>
            <a:xfrm>
              <a:off x="4399720" y="1735303"/>
              <a:ext cx="2281131" cy="2321562"/>
            </a:xfrm>
            <a:prstGeom prst="rect">
              <a:avLst/>
            </a:prstGeom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73D20A1-CC0B-49ED-9137-458C7311356F}"/>
                </a:ext>
              </a:extLst>
            </p:cNvPr>
            <p:cNvSpPr txBox="1"/>
            <p:nvPr/>
          </p:nvSpPr>
          <p:spPr>
            <a:xfrm rot="16200000">
              <a:off x="3576325" y="2687500"/>
              <a:ext cx="17435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TPR (Sensitivity)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28820B7-72D3-4458-A526-97190106881B}"/>
                </a:ext>
              </a:extLst>
            </p:cNvPr>
            <p:cNvSpPr txBox="1"/>
            <p:nvPr/>
          </p:nvSpPr>
          <p:spPr>
            <a:xfrm>
              <a:off x="4642625" y="3759288"/>
              <a:ext cx="19984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FPR (1 – Specificity)</a:t>
              </a: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2F905B54-F981-49F7-9A12-E08B19E41ED4}"/>
                </a:ext>
              </a:extLst>
            </p:cNvPr>
            <p:cNvSpPr txBox="1"/>
            <p:nvPr/>
          </p:nvSpPr>
          <p:spPr>
            <a:xfrm>
              <a:off x="5517307" y="3319624"/>
              <a:ext cx="1111848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AUC=0.80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8598A935-AE0E-4FA0-AE76-738108E66DE8}"/>
                </a:ext>
              </a:extLst>
            </p:cNvPr>
            <p:cNvSpPr txBox="1"/>
            <p:nvPr/>
          </p:nvSpPr>
          <p:spPr>
            <a:xfrm>
              <a:off x="5933154" y="2722324"/>
              <a:ext cx="721849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Chance</a:t>
              </a:r>
            </a:p>
            <a:p>
              <a:pPr algn="ctr"/>
              <a:r>
                <a:rPr lang="en-US" dirty="0"/>
                <a:t>line</a:t>
              </a:r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07FA8338-5791-4CA1-8138-27DDAEFF1C43}"/>
                </a:ext>
              </a:extLst>
            </p:cNvPr>
            <p:cNvCxnSpPr>
              <a:cxnSpLocks/>
              <a:stCxn id="104" idx="1"/>
            </p:cNvCxnSpPr>
            <p:nvPr/>
          </p:nvCxnSpPr>
          <p:spPr>
            <a:xfrm flipH="1" flipV="1">
              <a:off x="5748748" y="2959184"/>
              <a:ext cx="184406" cy="8630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CA20E2AF-FC58-48B8-96A2-B80EBB5C7A36}"/>
                </a:ext>
              </a:extLst>
            </p:cNvPr>
            <p:cNvSpPr txBox="1"/>
            <p:nvPr/>
          </p:nvSpPr>
          <p:spPr>
            <a:xfrm>
              <a:off x="5506861" y="1703504"/>
              <a:ext cx="130765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US" dirty="0"/>
                <a:t>ROC Curve</a:t>
              </a:r>
            </a:p>
          </p:txBody>
        </p: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7F663E75-A73B-4292-9E14-6C929FC91147}"/>
                </a:ext>
              </a:extLst>
            </p:cNvPr>
            <p:cNvCxnSpPr>
              <a:cxnSpLocks/>
            </p:cNvCxnSpPr>
            <p:nvPr/>
          </p:nvCxnSpPr>
          <p:spPr>
            <a:xfrm>
              <a:off x="5612981" y="1856860"/>
              <a:ext cx="0" cy="20963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5AF8790E-7031-4A88-88E8-49BE80928178}"/>
              </a:ext>
            </a:extLst>
          </p:cNvPr>
          <p:cNvGrpSpPr/>
          <p:nvPr/>
        </p:nvGrpSpPr>
        <p:grpSpPr>
          <a:xfrm>
            <a:off x="7429339" y="4469129"/>
            <a:ext cx="2534607" cy="2225024"/>
            <a:chOff x="7850209" y="1741840"/>
            <a:chExt cx="2534607" cy="2225024"/>
          </a:xfrm>
        </p:grpSpPr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8B244B13-0A1A-4D96-B9ED-EA4D21183E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53347"/>
            <a:stretch/>
          </p:blipFill>
          <p:spPr>
            <a:xfrm>
              <a:off x="7964722" y="1741840"/>
              <a:ext cx="2420094" cy="2225024"/>
            </a:xfrm>
            <a:prstGeom prst="rect">
              <a:avLst/>
            </a:prstGeom>
          </p:spPr>
        </p:pic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F12CE151-3719-42A8-8F95-6DFCD92D89D5}"/>
                </a:ext>
              </a:extLst>
            </p:cNvPr>
            <p:cNvSpPr txBox="1"/>
            <p:nvPr/>
          </p:nvSpPr>
          <p:spPr>
            <a:xfrm rot="16200000">
              <a:off x="7163106" y="2614352"/>
              <a:ext cx="174353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TPR (Sensitivity)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8DF09403-8111-4327-93E7-AA840B87CC0E}"/>
                </a:ext>
              </a:extLst>
            </p:cNvPr>
            <p:cNvSpPr txBox="1"/>
            <p:nvPr/>
          </p:nvSpPr>
          <p:spPr>
            <a:xfrm>
              <a:off x="8331407" y="3597531"/>
              <a:ext cx="199847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FPR (1 – Specificity)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86C045CD-7D92-4369-B7CD-E6F1CC120D12}"/>
                </a:ext>
              </a:extLst>
            </p:cNvPr>
            <p:cNvSpPr txBox="1"/>
            <p:nvPr/>
          </p:nvSpPr>
          <p:spPr>
            <a:xfrm>
              <a:off x="8377376" y="2066490"/>
              <a:ext cx="1228904" cy="369332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AUC=1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FAF46CE-EA3C-4420-90C2-CEA70F682855}"/>
                </a:ext>
              </a:extLst>
            </p:cNvPr>
            <p:cNvSpPr txBox="1"/>
            <p:nvPr/>
          </p:nvSpPr>
          <p:spPr>
            <a:xfrm>
              <a:off x="9255235" y="2866314"/>
              <a:ext cx="1097823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/>
                <a:t>Chance</a:t>
              </a:r>
            </a:p>
            <a:p>
              <a:pPr algn="ctr"/>
              <a:r>
                <a:rPr lang="en-US" dirty="0"/>
                <a:t>line</a:t>
              </a:r>
            </a:p>
          </p:txBody>
        </p:sp>
        <p:cxnSp>
          <p:nvCxnSpPr>
            <p:cNvPr id="123" name="Straight Arrow Connector 122">
              <a:extLst>
                <a:ext uri="{FF2B5EF4-FFF2-40B4-BE49-F238E27FC236}">
                  <a16:creationId xmlns:a16="http://schemas.microsoft.com/office/drawing/2014/main" id="{2024B791-E922-4889-8286-0423D52D35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082566" y="2930370"/>
              <a:ext cx="337482" cy="11511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E4BDF9C-9781-46B8-A19F-D93FC67D73D4}"/>
              </a:ext>
            </a:extLst>
          </p:cNvPr>
          <p:cNvSpPr txBox="1"/>
          <p:nvPr/>
        </p:nvSpPr>
        <p:spPr>
          <a:xfrm>
            <a:off x="2506637" y="3155783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AUC=0.5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170C1D13-2283-4128-9E95-54C5BE3662B1}"/>
              </a:ext>
            </a:extLst>
          </p:cNvPr>
          <p:cNvSpPr txBox="1"/>
          <p:nvPr/>
        </p:nvSpPr>
        <p:spPr>
          <a:xfrm>
            <a:off x="9657452" y="3165470"/>
            <a:ext cx="1027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AUC=1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B1AF5CE-552A-4CC7-9716-CE1D128AED27}"/>
              </a:ext>
            </a:extLst>
          </p:cNvPr>
          <p:cNvSpPr txBox="1"/>
          <p:nvPr/>
        </p:nvSpPr>
        <p:spPr>
          <a:xfrm>
            <a:off x="5930586" y="3123044"/>
            <a:ext cx="126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AUC=0.8</a:t>
            </a:r>
          </a:p>
        </p:txBody>
      </p:sp>
    </p:spTree>
    <p:extLst>
      <p:ext uri="{BB962C8B-B14F-4D97-AF65-F5344CB8AC3E}">
        <p14:creationId xmlns:p14="http://schemas.microsoft.com/office/powerpoint/2010/main" val="197433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1" grpId="0"/>
      <p:bldP spid="1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10259</TotalTime>
  <Words>1019</Words>
  <Application>Microsoft Macintosh PowerPoint</Application>
  <PresentationFormat>Widescreen</PresentationFormat>
  <Paragraphs>196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Arial</vt:lpstr>
      <vt:lpstr>Calibri</vt:lpstr>
      <vt:lpstr>Calibri Light</vt:lpstr>
      <vt:lpstr>Tahoma</vt:lpstr>
      <vt:lpstr>Office Theme</vt:lpstr>
      <vt:lpstr>Prediction modeling applied to  non-cancerous genitourinary conditions</vt:lpstr>
      <vt:lpstr>Goal: Predict how individuals will respond to therapy (i.e., personalized medicine)</vt:lpstr>
      <vt:lpstr>How do we move towards our goal?</vt:lpstr>
      <vt:lpstr>One Approach, Risk/Prediction Factors</vt:lpstr>
      <vt:lpstr>Another example from the ROSETTA study</vt:lpstr>
      <vt:lpstr>Transitioning to Prediction Modeling</vt:lpstr>
      <vt:lpstr>Factors vs. Prediction Models</vt:lpstr>
      <vt:lpstr>PowerPoint Presentation</vt:lpstr>
      <vt:lpstr>Things to Know: 1) Discrimination performance for binary classification (e.g., success or failure, adverse event or not)</vt:lpstr>
      <vt:lpstr>Things to Know: 2) Accuracy of probabilities for binary classification</vt:lpstr>
      <vt:lpstr>Things to Know: 3) Internal vs External Validation</vt:lpstr>
      <vt:lpstr>Things to Know: Other Considerations</vt:lpstr>
      <vt:lpstr>Example Prediction Models</vt:lpstr>
      <vt:lpstr>Concluding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Hokanson, James</dc:creator>
  <cp:lastModifiedBy>Hokanson, James</cp:lastModifiedBy>
  <cp:revision>627</cp:revision>
  <dcterms:created xsi:type="dcterms:W3CDTF">2025-03-12T17:14:00Z</dcterms:created>
  <dcterms:modified xsi:type="dcterms:W3CDTF">2025-04-09T02:28:43Z</dcterms:modified>
</cp:coreProperties>
</file>